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 Granström" initials="EG" lastIdx="2" clrIdx="0">
    <p:extLst>
      <p:ext uri="{19B8F6BF-5375-455C-9EA6-DF929625EA0E}">
        <p15:presenceInfo xmlns:p15="http://schemas.microsoft.com/office/powerpoint/2012/main" userId="6b1b602218c61a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89C3A-9076-480F-AD35-C4E8D3458C90}" v="239" dt="2023-09-15T11:22:35.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240" autoAdjust="0"/>
  </p:normalViewPr>
  <p:slideViewPr>
    <p:cSldViewPr snapToGrid="0">
      <p:cViewPr varScale="1">
        <p:scale>
          <a:sx n="79" d="100"/>
          <a:sy n="79" d="100"/>
        </p:scale>
        <p:origin x="17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Granström" userId="6b1b602218c61ad9" providerId="LiveId" clId="{14F4863D-E83F-4016-8098-4283C6841DB8}"/>
    <pc:docChg chg="modSld">
      <pc:chgData name="Emil Granström" userId="6b1b602218c61ad9" providerId="LiveId" clId="{14F4863D-E83F-4016-8098-4283C6841DB8}" dt="2022-06-15T18:15:32.744" v="2" actId="20577"/>
      <pc:docMkLst>
        <pc:docMk/>
      </pc:docMkLst>
      <pc:sldChg chg="modSp">
        <pc:chgData name="Emil Granström" userId="6b1b602218c61ad9" providerId="LiveId" clId="{14F4863D-E83F-4016-8098-4283C6841DB8}" dt="2022-06-15T18:15:20.257" v="1" actId="20577"/>
        <pc:sldMkLst>
          <pc:docMk/>
          <pc:sldMk cId="2446120824" sldId="264"/>
        </pc:sldMkLst>
        <pc:spChg chg="mod">
          <ac:chgData name="Emil Granström" userId="6b1b602218c61ad9" providerId="LiveId" clId="{14F4863D-E83F-4016-8098-4283C6841DB8}" dt="2022-06-15T18:15:20.257" v="1" actId="20577"/>
          <ac:spMkLst>
            <pc:docMk/>
            <pc:sldMk cId="2446120824" sldId="264"/>
            <ac:spMk id="3" creationId="{E83A21BD-059F-4A71-B061-9AEB4CA46909}"/>
          </ac:spMkLst>
        </pc:spChg>
      </pc:sldChg>
      <pc:sldChg chg="modSp mod">
        <pc:chgData name="Emil Granström" userId="6b1b602218c61ad9" providerId="LiveId" clId="{14F4863D-E83F-4016-8098-4283C6841DB8}" dt="2022-06-15T18:15:32.744" v="2" actId="20577"/>
        <pc:sldMkLst>
          <pc:docMk/>
          <pc:sldMk cId="3059572100" sldId="266"/>
        </pc:sldMkLst>
        <pc:spChg chg="mod">
          <ac:chgData name="Emil Granström" userId="6b1b602218c61ad9" providerId="LiveId" clId="{14F4863D-E83F-4016-8098-4283C6841DB8}" dt="2022-06-15T18:15:32.744" v="2" actId="20577"/>
          <ac:spMkLst>
            <pc:docMk/>
            <pc:sldMk cId="3059572100" sldId="266"/>
            <ac:spMk id="3" creationId="{44F5615C-657E-401F-B2EB-C63D68290AB5}"/>
          </ac:spMkLst>
        </pc:spChg>
      </pc:sldChg>
    </pc:docChg>
  </pc:docChgLst>
  <pc:docChgLst>
    <pc:chgData name="Emil Granström" userId="6b1b602218c61ad9" providerId="LiveId" clId="{62189C3A-9076-480F-AD35-C4E8D3458C90}"/>
    <pc:docChg chg="undo custSel delSld modSld">
      <pc:chgData name="Emil Granström" userId="6b1b602218c61ad9" providerId="LiveId" clId="{62189C3A-9076-480F-AD35-C4E8D3458C90}" dt="2023-09-15T11:22:57.409" v="315" actId="20577"/>
      <pc:docMkLst>
        <pc:docMk/>
      </pc:docMkLst>
      <pc:sldChg chg="addSp delSp modSp mod setBg">
        <pc:chgData name="Emil Granström" userId="6b1b602218c61ad9" providerId="LiveId" clId="{62189C3A-9076-480F-AD35-C4E8D3458C90}" dt="2023-07-17T11:26:59.786" v="1" actId="26606"/>
        <pc:sldMkLst>
          <pc:docMk/>
          <pc:sldMk cId="4214530087" sldId="260"/>
        </pc:sldMkLst>
        <pc:spChg chg="mod">
          <ac:chgData name="Emil Granström" userId="6b1b602218c61ad9" providerId="LiveId" clId="{62189C3A-9076-480F-AD35-C4E8D3458C90}" dt="2023-07-17T11:26:59.786" v="1" actId="26606"/>
          <ac:spMkLst>
            <pc:docMk/>
            <pc:sldMk cId="4214530087" sldId="260"/>
            <ac:spMk id="6" creationId="{2B551F43-59E1-4E08-9F59-66BA08873B92}"/>
          </ac:spMkLst>
        </pc:spChg>
        <pc:spChg chg="mod">
          <ac:chgData name="Emil Granström" userId="6b1b602218c61ad9" providerId="LiveId" clId="{62189C3A-9076-480F-AD35-C4E8D3458C90}" dt="2023-07-17T11:26:59.786" v="1" actId="26606"/>
          <ac:spMkLst>
            <pc:docMk/>
            <pc:sldMk cId="4214530087" sldId="260"/>
            <ac:spMk id="7" creationId="{FDB8767E-69E6-4CD5-B0C3-19336BDEC2A0}"/>
          </ac:spMkLst>
        </pc:spChg>
        <pc:spChg chg="add del">
          <ac:chgData name="Emil Granström" userId="6b1b602218c61ad9" providerId="LiveId" clId="{62189C3A-9076-480F-AD35-C4E8D3458C90}" dt="2023-07-17T11:26:59.786" v="1" actId="26606"/>
          <ac:spMkLst>
            <pc:docMk/>
            <pc:sldMk cId="4214530087" sldId="260"/>
            <ac:spMk id="12" creationId="{04812C46-200A-4DEB-A05E-3ED6C68C2387}"/>
          </ac:spMkLst>
        </pc:spChg>
        <pc:spChg chg="add del">
          <ac:chgData name="Emil Granström" userId="6b1b602218c61ad9" providerId="LiveId" clId="{62189C3A-9076-480F-AD35-C4E8D3458C90}" dt="2023-07-17T11:26:59.786" v="1" actId="26606"/>
          <ac:spMkLst>
            <pc:docMk/>
            <pc:sldMk cId="4214530087" sldId="260"/>
            <ac:spMk id="14" creationId="{D1EA859B-E555-4109-94F3-6700E046E008}"/>
          </ac:spMkLst>
        </pc:spChg>
        <pc:picChg chg="mod">
          <ac:chgData name="Emil Granström" userId="6b1b602218c61ad9" providerId="LiveId" clId="{62189C3A-9076-480F-AD35-C4E8D3458C90}" dt="2023-07-17T11:26:59.786" v="1" actId="26606"/>
          <ac:picMkLst>
            <pc:docMk/>
            <pc:sldMk cId="4214530087" sldId="260"/>
            <ac:picMk id="5" creationId="{D92081B7-668C-404D-8050-B045962B69D2}"/>
          </ac:picMkLst>
        </pc:picChg>
      </pc:sldChg>
      <pc:sldChg chg="addSp delSp modSp mod modAnim">
        <pc:chgData name="Emil Granström" userId="6b1b602218c61ad9" providerId="LiveId" clId="{62189C3A-9076-480F-AD35-C4E8D3458C90}" dt="2023-09-15T11:21:48.182" v="292" actId="20577"/>
        <pc:sldMkLst>
          <pc:docMk/>
          <pc:sldMk cId="2094441758" sldId="261"/>
        </pc:sldMkLst>
        <pc:spChg chg="mod">
          <ac:chgData name="Emil Granström" userId="6b1b602218c61ad9" providerId="LiveId" clId="{62189C3A-9076-480F-AD35-C4E8D3458C90}" dt="2023-09-15T11:21:48.182" v="292" actId="20577"/>
          <ac:spMkLst>
            <pc:docMk/>
            <pc:sldMk cId="2094441758" sldId="261"/>
            <ac:spMk id="4" creationId="{BE3811D7-A13D-434B-B3A1-8274FC748659}"/>
          </ac:spMkLst>
        </pc:spChg>
        <pc:spChg chg="mod">
          <ac:chgData name="Emil Granström" userId="6b1b602218c61ad9" providerId="LiveId" clId="{62189C3A-9076-480F-AD35-C4E8D3458C90}" dt="2023-09-15T11:01:35.390" v="14" actId="20577"/>
          <ac:spMkLst>
            <pc:docMk/>
            <pc:sldMk cId="2094441758" sldId="261"/>
            <ac:spMk id="6" creationId="{F5428832-8F73-4CA1-925B-B52E1E0E9107}"/>
          </ac:spMkLst>
        </pc:spChg>
        <pc:picChg chg="add mod">
          <ac:chgData name="Emil Granström" userId="6b1b602218c61ad9" providerId="LiveId" clId="{62189C3A-9076-480F-AD35-C4E8D3458C90}" dt="2023-09-15T11:03:01.598" v="23" actId="1076"/>
          <ac:picMkLst>
            <pc:docMk/>
            <pc:sldMk cId="2094441758" sldId="261"/>
            <ac:picMk id="3" creationId="{078418ED-50AC-64D2-CEFD-04AF3D950280}"/>
          </ac:picMkLst>
        </pc:picChg>
        <pc:picChg chg="del mod">
          <ac:chgData name="Emil Granström" userId="6b1b602218c61ad9" providerId="LiveId" clId="{62189C3A-9076-480F-AD35-C4E8D3458C90}" dt="2023-09-15T11:03:22.476" v="24" actId="478"/>
          <ac:picMkLst>
            <pc:docMk/>
            <pc:sldMk cId="2094441758" sldId="261"/>
            <ac:picMk id="1026" creationId="{C1A6352C-C4A5-45BE-AAE8-400E6B366539}"/>
          </ac:picMkLst>
        </pc:picChg>
      </pc:sldChg>
      <pc:sldChg chg="modSp modAnim">
        <pc:chgData name="Emil Granström" userId="6b1b602218c61ad9" providerId="LiveId" clId="{62189C3A-9076-480F-AD35-C4E8D3458C90}" dt="2023-09-15T11:22:35.270" v="305" actId="20577"/>
        <pc:sldMkLst>
          <pc:docMk/>
          <pc:sldMk cId="2955250519" sldId="262"/>
        </pc:sldMkLst>
        <pc:spChg chg="mod">
          <ac:chgData name="Emil Granström" userId="6b1b602218c61ad9" providerId="LiveId" clId="{62189C3A-9076-480F-AD35-C4E8D3458C90}" dt="2023-09-15T11:22:35.270" v="305" actId="20577"/>
          <ac:spMkLst>
            <pc:docMk/>
            <pc:sldMk cId="2955250519" sldId="262"/>
            <ac:spMk id="3" creationId="{F48C5A64-7BF2-4B7F-A970-02F388208FDC}"/>
          </ac:spMkLst>
        </pc:spChg>
      </pc:sldChg>
      <pc:sldChg chg="modSp mod">
        <pc:chgData name="Emil Granström" userId="6b1b602218c61ad9" providerId="LiveId" clId="{62189C3A-9076-480F-AD35-C4E8D3458C90}" dt="2023-09-15T11:22:17.909" v="298" actId="20577"/>
        <pc:sldMkLst>
          <pc:docMk/>
          <pc:sldMk cId="2928951251" sldId="263"/>
        </pc:sldMkLst>
        <pc:spChg chg="mod">
          <ac:chgData name="Emil Granström" userId="6b1b602218c61ad9" providerId="LiveId" clId="{62189C3A-9076-480F-AD35-C4E8D3458C90}" dt="2023-09-15T11:22:17.909" v="298" actId="20577"/>
          <ac:spMkLst>
            <pc:docMk/>
            <pc:sldMk cId="2928951251" sldId="263"/>
            <ac:spMk id="3" creationId="{368918F7-7B9C-474D-9AB3-63ED0C493F36}"/>
          </ac:spMkLst>
        </pc:spChg>
      </pc:sldChg>
      <pc:sldChg chg="modSp">
        <pc:chgData name="Emil Granström" userId="6b1b602218c61ad9" providerId="LiveId" clId="{62189C3A-9076-480F-AD35-C4E8D3458C90}" dt="2023-09-15T11:22:09.461" v="293" actId="20577"/>
        <pc:sldMkLst>
          <pc:docMk/>
          <pc:sldMk cId="2446120824" sldId="264"/>
        </pc:sldMkLst>
        <pc:spChg chg="mod">
          <ac:chgData name="Emil Granström" userId="6b1b602218c61ad9" providerId="LiveId" clId="{62189C3A-9076-480F-AD35-C4E8D3458C90}" dt="2023-09-15T11:22:09.461" v="293" actId="20577"/>
          <ac:spMkLst>
            <pc:docMk/>
            <pc:sldMk cId="2446120824" sldId="264"/>
            <ac:spMk id="3" creationId="{E83A21BD-059F-4A71-B061-9AEB4CA46909}"/>
          </ac:spMkLst>
        </pc:spChg>
      </pc:sldChg>
      <pc:sldChg chg="modSp mod">
        <pc:chgData name="Emil Granström" userId="6b1b602218c61ad9" providerId="LiveId" clId="{62189C3A-9076-480F-AD35-C4E8D3458C90}" dt="2023-09-15T11:22:48.194" v="309" actId="20577"/>
        <pc:sldMkLst>
          <pc:docMk/>
          <pc:sldMk cId="1087027932" sldId="265"/>
        </pc:sldMkLst>
        <pc:spChg chg="mod">
          <ac:chgData name="Emil Granström" userId="6b1b602218c61ad9" providerId="LiveId" clId="{62189C3A-9076-480F-AD35-C4E8D3458C90}" dt="2023-09-15T11:22:48.194" v="309" actId="20577"/>
          <ac:spMkLst>
            <pc:docMk/>
            <pc:sldMk cId="1087027932" sldId="265"/>
            <ac:spMk id="3" creationId="{314E7F08-1983-4EDE-A292-EB47169F0751}"/>
          </ac:spMkLst>
        </pc:spChg>
      </pc:sldChg>
      <pc:sldChg chg="modSp mod">
        <pc:chgData name="Emil Granström" userId="6b1b602218c61ad9" providerId="LiveId" clId="{62189C3A-9076-480F-AD35-C4E8D3458C90}" dt="2023-09-15T11:22:57.409" v="315" actId="20577"/>
        <pc:sldMkLst>
          <pc:docMk/>
          <pc:sldMk cId="3059572100" sldId="266"/>
        </pc:sldMkLst>
        <pc:spChg chg="mod">
          <ac:chgData name="Emil Granström" userId="6b1b602218c61ad9" providerId="LiveId" clId="{62189C3A-9076-480F-AD35-C4E8D3458C90}" dt="2023-09-15T11:20:22.572" v="218" actId="20577"/>
          <ac:spMkLst>
            <pc:docMk/>
            <pc:sldMk cId="3059572100" sldId="266"/>
            <ac:spMk id="2" creationId="{E8ADFB0B-01FC-4FBB-A8C8-0D24A346CF52}"/>
          </ac:spMkLst>
        </pc:spChg>
        <pc:spChg chg="mod">
          <ac:chgData name="Emil Granström" userId="6b1b602218c61ad9" providerId="LiveId" clId="{62189C3A-9076-480F-AD35-C4E8D3458C90}" dt="2023-09-15T11:22:57.409" v="315" actId="20577"/>
          <ac:spMkLst>
            <pc:docMk/>
            <pc:sldMk cId="3059572100" sldId="266"/>
            <ac:spMk id="3" creationId="{44F5615C-657E-401F-B2EB-C63D68290AB5}"/>
          </ac:spMkLst>
        </pc:spChg>
      </pc:sldChg>
      <pc:sldChg chg="addSp delSp modSp mod setBg modNotesTx">
        <pc:chgData name="Emil Granström" userId="6b1b602218c61ad9" providerId="LiveId" clId="{62189C3A-9076-480F-AD35-C4E8D3458C90}" dt="2023-09-15T11:09:15.842" v="168" actId="20577"/>
        <pc:sldMkLst>
          <pc:docMk/>
          <pc:sldMk cId="310809515" sldId="267"/>
        </pc:sldMkLst>
        <pc:spChg chg="mod">
          <ac:chgData name="Emil Granström" userId="6b1b602218c61ad9" providerId="LiveId" clId="{62189C3A-9076-480F-AD35-C4E8D3458C90}" dt="2023-07-17T11:28:19.871" v="5" actId="26606"/>
          <ac:spMkLst>
            <pc:docMk/>
            <pc:sldMk cId="310809515" sldId="267"/>
            <ac:spMk id="5" creationId="{B3579892-5053-4C61-A5FF-EF02BD119A75}"/>
          </ac:spMkLst>
        </pc:spChg>
        <pc:spChg chg="add del">
          <ac:chgData name="Emil Granström" userId="6b1b602218c61ad9" providerId="LiveId" clId="{62189C3A-9076-480F-AD35-C4E8D3458C90}" dt="2023-07-17T11:28:12.984" v="3" actId="26606"/>
          <ac:spMkLst>
            <pc:docMk/>
            <pc:sldMk cId="310809515" sldId="267"/>
            <ac:spMk id="3079" creationId="{2DAA6C16-BF9B-4A3E-BC70-EE6015D4F967}"/>
          </ac:spMkLst>
        </pc:spChg>
        <pc:spChg chg="add del">
          <ac:chgData name="Emil Granström" userId="6b1b602218c61ad9" providerId="LiveId" clId="{62189C3A-9076-480F-AD35-C4E8D3458C90}" dt="2023-07-17T11:28:19.871" v="5" actId="26606"/>
          <ac:spMkLst>
            <pc:docMk/>
            <pc:sldMk cId="310809515" sldId="267"/>
            <ac:spMk id="3085" creationId="{620FDFD2-19AF-4124-A49A-BAC0929B1300}"/>
          </ac:spMkLst>
        </pc:spChg>
        <pc:grpChg chg="add del">
          <ac:chgData name="Emil Granström" userId="6b1b602218c61ad9" providerId="LiveId" clId="{62189C3A-9076-480F-AD35-C4E8D3458C90}" dt="2023-07-17T11:28:12.984" v="3" actId="26606"/>
          <ac:grpSpMkLst>
            <pc:docMk/>
            <pc:sldMk cId="310809515" sldId="267"/>
            <ac:grpSpMk id="3081" creationId="{A4AE1828-51FD-4AD7-BCF6-9AF5C696CE5D}"/>
          </ac:grpSpMkLst>
        </pc:grpChg>
        <pc:grpChg chg="add del">
          <ac:chgData name="Emil Granström" userId="6b1b602218c61ad9" providerId="LiveId" clId="{62189C3A-9076-480F-AD35-C4E8D3458C90}" dt="2023-07-17T11:28:19.871" v="5" actId="26606"/>
          <ac:grpSpMkLst>
            <pc:docMk/>
            <pc:sldMk cId="310809515" sldId="267"/>
            <ac:grpSpMk id="3086" creationId="{7F6F6FC6-9A5F-4E14-8105-15D94914A798}"/>
          </ac:grpSpMkLst>
        </pc:grpChg>
        <pc:picChg chg="mod">
          <ac:chgData name="Emil Granström" userId="6b1b602218c61ad9" providerId="LiveId" clId="{62189C3A-9076-480F-AD35-C4E8D3458C90}" dt="2023-07-17T11:28:19.871" v="5" actId="26606"/>
          <ac:picMkLst>
            <pc:docMk/>
            <pc:sldMk cId="310809515" sldId="267"/>
            <ac:picMk id="4" creationId="{804C99BF-11E3-4003-820A-0997B7AFC737}"/>
          </ac:picMkLst>
        </pc:picChg>
        <pc:picChg chg="mod">
          <ac:chgData name="Emil Granström" userId="6b1b602218c61ad9" providerId="LiveId" clId="{62189C3A-9076-480F-AD35-C4E8D3458C90}" dt="2023-07-17T11:28:19.871" v="5" actId="26606"/>
          <ac:picMkLst>
            <pc:docMk/>
            <pc:sldMk cId="310809515" sldId="267"/>
            <ac:picMk id="3074" creationId="{3DAC53D6-4BF6-4DA9-9EA2-7FA569A721AA}"/>
          </ac:picMkLst>
        </pc:picChg>
      </pc:sldChg>
      <pc:sldChg chg="del">
        <pc:chgData name="Emil Granström" userId="6b1b602218c61ad9" providerId="LiveId" clId="{62189C3A-9076-480F-AD35-C4E8D3458C90}" dt="2023-09-15T11:09:37.530" v="169" actId="47"/>
        <pc:sldMkLst>
          <pc:docMk/>
          <pc:sldMk cId="3478204701" sldId="26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10-14T20:16:49.774"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BAB9B-64B6-44D7-8968-286C4C5D1588}" type="datetimeFigureOut">
              <a:rPr lang="sv-SE" smtClean="0"/>
              <a:t>2023-09-15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5F71C-9B41-4ED3-80D3-450A4FC1856D}" type="slidenum">
              <a:rPr lang="sv-SE" smtClean="0"/>
              <a:t>‹#›</a:t>
            </a:fld>
            <a:endParaRPr lang="sv-SE"/>
          </a:p>
        </p:txBody>
      </p:sp>
    </p:spTree>
    <p:extLst>
      <p:ext uri="{BB962C8B-B14F-4D97-AF65-F5344CB8AC3E}">
        <p14:creationId xmlns:p14="http://schemas.microsoft.com/office/powerpoint/2010/main" val="229195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a:t>Antal personer med diagnosen</a:t>
            </a:r>
          </a:p>
          <a:p>
            <a:r>
              <a:rPr lang="sv-SE"/>
              <a:t>Williams syndrom förekommer hos 5-10 personer per 100 000. En ungefärlig uppskattning för Sveriges del är att det föds 5–10 barn med syndromet varje år. Williams syndrom är lika vanligt hos pojkar som hos flickor.</a:t>
            </a:r>
          </a:p>
          <a:p>
            <a:endParaRPr lang="sv-SE"/>
          </a:p>
        </p:txBody>
      </p:sp>
      <p:sp>
        <p:nvSpPr>
          <p:cNvPr id="4" name="Slide Number Placeholder 3"/>
          <p:cNvSpPr>
            <a:spLocks noGrp="1"/>
          </p:cNvSpPr>
          <p:nvPr>
            <p:ph type="sldNum" sz="quarter" idx="5"/>
          </p:nvPr>
        </p:nvSpPr>
        <p:spPr/>
        <p:txBody>
          <a:bodyPr/>
          <a:lstStyle/>
          <a:p>
            <a:fld id="{E185F71C-9B41-4ED3-80D3-450A4FC1856D}" type="slidenum">
              <a:rPr lang="sv-SE" smtClean="0"/>
              <a:t>2</a:t>
            </a:fld>
            <a:endParaRPr lang="sv-SE"/>
          </a:p>
        </p:txBody>
      </p:sp>
    </p:spTree>
    <p:extLst>
      <p:ext uri="{BB962C8B-B14F-4D97-AF65-F5344CB8AC3E}">
        <p14:creationId xmlns:p14="http://schemas.microsoft.com/office/powerpoint/2010/main" val="391127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E185F71C-9B41-4ED3-80D3-450A4FC1856D}" type="slidenum">
              <a:rPr lang="sv-SE" smtClean="0"/>
              <a:t>5</a:t>
            </a:fld>
            <a:endParaRPr lang="sv-SE"/>
          </a:p>
        </p:txBody>
      </p:sp>
    </p:spTree>
    <p:extLst>
      <p:ext uri="{BB962C8B-B14F-4D97-AF65-F5344CB8AC3E}">
        <p14:creationId xmlns:p14="http://schemas.microsoft.com/office/powerpoint/2010/main" val="79584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Diagnos</a:t>
            </a:r>
            <a:r>
              <a:rPr lang="en-GB" dirty="0"/>
              <a:t>: </a:t>
            </a:r>
            <a:r>
              <a:rPr lang="en-GB" dirty="0" err="1"/>
              <a:t>Inte</a:t>
            </a:r>
            <a:r>
              <a:rPr lang="en-GB" dirty="0"/>
              <a:t> </a:t>
            </a:r>
            <a:r>
              <a:rPr lang="en-GB" dirty="0" err="1"/>
              <a:t>samma</a:t>
            </a:r>
            <a:r>
              <a:rPr lang="en-GB" dirty="0"/>
              <a:t> </a:t>
            </a:r>
            <a:r>
              <a:rPr lang="en-GB" dirty="0" err="1"/>
              <a:t>utveckling</a:t>
            </a:r>
            <a:r>
              <a:rPr lang="en-GB" dirty="0"/>
              <a:t> </a:t>
            </a:r>
            <a:r>
              <a:rPr lang="en-GB" dirty="0" err="1"/>
              <a:t>som</a:t>
            </a:r>
            <a:r>
              <a:rPr lang="en-GB" dirty="0"/>
              <a:t> </a:t>
            </a:r>
            <a:r>
              <a:rPr lang="en-GB" dirty="0" err="1"/>
              <a:t>andra</a:t>
            </a:r>
            <a:r>
              <a:rPr lang="en-GB" dirty="0"/>
              <a:t> barn, </a:t>
            </a:r>
            <a:r>
              <a:rPr lang="en-GB" dirty="0" err="1"/>
              <a:t>passiv</a:t>
            </a:r>
            <a:r>
              <a:rPr lang="en-GB" dirty="0"/>
              <a:t>, </a:t>
            </a:r>
            <a:r>
              <a:rPr lang="en-GB" dirty="0" err="1"/>
              <a:t>en</a:t>
            </a:r>
            <a:r>
              <a:rPr lang="en-GB" dirty="0"/>
              <a:t> </a:t>
            </a:r>
            <a:r>
              <a:rPr lang="en-GB" dirty="0" err="1"/>
              <a:t>annan</a:t>
            </a:r>
            <a:r>
              <a:rPr lang="en-GB" dirty="0"/>
              <a:t> </a:t>
            </a:r>
            <a:r>
              <a:rPr lang="en-GB" dirty="0" err="1"/>
              <a:t>typ</a:t>
            </a:r>
            <a:r>
              <a:rPr lang="en-GB" dirty="0"/>
              <a:t> </a:t>
            </a:r>
            <a:r>
              <a:rPr lang="en-GB" dirty="0" err="1"/>
              <a:t>av</a:t>
            </a:r>
            <a:r>
              <a:rPr lang="en-GB" dirty="0"/>
              <a:t> </a:t>
            </a:r>
            <a:r>
              <a:rPr lang="en-GB" dirty="0" err="1"/>
              <a:t>nyfikenhet</a:t>
            </a:r>
            <a:r>
              <a:rPr lang="en-GB" dirty="0"/>
              <a:t>, </a:t>
            </a:r>
            <a:r>
              <a:rPr lang="en-GB" dirty="0" err="1"/>
              <a:t>ljumskbåck</a:t>
            </a:r>
            <a:r>
              <a:rPr lang="en-GB" dirty="0"/>
              <a:t>, </a:t>
            </a:r>
            <a:r>
              <a:rPr lang="en-GB" dirty="0" err="1"/>
              <a:t>svaga</a:t>
            </a:r>
            <a:r>
              <a:rPr lang="en-GB" dirty="0"/>
              <a:t> </a:t>
            </a:r>
            <a:r>
              <a:rPr lang="en-GB" dirty="0" err="1"/>
              <a:t>nackmuskler</a:t>
            </a:r>
            <a:r>
              <a:rPr lang="en-GB" dirty="0"/>
              <a:t> (torticollis), manga </a:t>
            </a:r>
            <a:r>
              <a:rPr lang="en-GB" dirty="0" err="1"/>
              <a:t>öroninflammationer</a:t>
            </a:r>
            <a:r>
              <a:rPr lang="en-GB" dirty="0"/>
              <a:t>.</a:t>
            </a:r>
          </a:p>
          <a:p>
            <a:r>
              <a:rPr lang="en-GB" dirty="0" err="1"/>
              <a:t>Magproblem</a:t>
            </a:r>
            <a:r>
              <a:rPr lang="en-GB" dirty="0"/>
              <a:t> (</a:t>
            </a:r>
            <a:r>
              <a:rPr lang="en-GB" dirty="0" err="1"/>
              <a:t>sköldskörtel</a:t>
            </a:r>
            <a:r>
              <a:rPr lang="en-GB" dirty="0"/>
              <a:t>), trigger </a:t>
            </a:r>
            <a:r>
              <a:rPr lang="en-GB" dirty="0" err="1"/>
              <a:t>tumme</a:t>
            </a:r>
            <a:r>
              <a:rPr lang="en-GB" dirty="0"/>
              <a:t>  – </a:t>
            </a:r>
            <a:r>
              <a:rPr lang="en-GB" dirty="0" err="1"/>
              <a:t>Sollentuna</a:t>
            </a:r>
            <a:r>
              <a:rPr lang="en-GB" dirty="0"/>
              <a:t> </a:t>
            </a:r>
            <a:r>
              <a:rPr lang="en-GB" dirty="0" err="1"/>
              <a:t>sjukhus</a:t>
            </a:r>
            <a:r>
              <a:rPr lang="en-GB" dirty="0"/>
              <a:t>, </a:t>
            </a:r>
            <a:r>
              <a:rPr lang="en-GB" dirty="0" err="1"/>
              <a:t>Rinkeby</a:t>
            </a:r>
            <a:r>
              <a:rPr lang="en-GB" dirty="0"/>
              <a:t> </a:t>
            </a:r>
            <a:r>
              <a:rPr lang="en-GB" dirty="0" err="1"/>
              <a:t>vårdcentral</a:t>
            </a:r>
            <a:r>
              <a:rPr lang="en-GB" dirty="0"/>
              <a:t>, Karolinska (</a:t>
            </a:r>
            <a:r>
              <a:rPr lang="en-GB" dirty="0" err="1"/>
              <a:t>endokrin</a:t>
            </a:r>
            <a:r>
              <a:rPr lang="en-GB" dirty="0"/>
              <a:t>), </a:t>
            </a:r>
            <a:r>
              <a:rPr lang="en-GB" dirty="0" err="1"/>
              <a:t>fotograf</a:t>
            </a:r>
            <a:r>
              <a:rPr lang="en-GB" dirty="0"/>
              <a:t>, </a:t>
            </a:r>
            <a:r>
              <a:rPr lang="en-GB" dirty="0" err="1"/>
              <a:t>Neuropedriatiska</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Gick</a:t>
            </a:r>
            <a:r>
              <a:rPr lang="en-GB" dirty="0"/>
              <a:t> </a:t>
            </a:r>
            <a:r>
              <a:rPr lang="en-GB" dirty="0" err="1"/>
              <a:t>först</a:t>
            </a:r>
            <a:r>
              <a:rPr lang="en-GB" dirty="0"/>
              <a:t> vid 2 </a:t>
            </a:r>
            <a:r>
              <a:rPr lang="en-GB" dirty="0" err="1"/>
              <a:t>år</a:t>
            </a:r>
            <a:r>
              <a:rPr lang="en-GB" dirty="0"/>
              <a:t>, </a:t>
            </a:r>
            <a:r>
              <a:rPr lang="en-GB" dirty="0" err="1"/>
              <a:t>tungt</a:t>
            </a:r>
            <a:r>
              <a:rPr lang="en-GB" dirty="0"/>
              <a:t> </a:t>
            </a:r>
            <a:r>
              <a:rPr lang="en-GB" dirty="0" err="1"/>
              <a:t>att</a:t>
            </a:r>
            <a:r>
              <a:rPr lang="en-GB" dirty="0"/>
              <a:t> </a:t>
            </a:r>
            <a:r>
              <a:rPr lang="en-GB" dirty="0" err="1"/>
              <a:t>bära</a:t>
            </a:r>
            <a:r>
              <a:rPr lang="en-GB" dirty="0"/>
              <a:t>..</a:t>
            </a:r>
          </a:p>
          <a:p>
            <a:endParaRPr lang="en-GB" dirty="0"/>
          </a:p>
          <a:p>
            <a:r>
              <a:rPr lang="en-GB" dirty="0" err="1"/>
              <a:t>Talträning</a:t>
            </a:r>
            <a:r>
              <a:rPr lang="en-GB" dirty="0"/>
              <a:t>: </a:t>
            </a:r>
            <a:r>
              <a:rPr lang="en-GB" dirty="0" err="1"/>
              <a:t>Kräver</a:t>
            </a:r>
            <a:r>
              <a:rPr lang="en-GB" dirty="0"/>
              <a:t> </a:t>
            </a:r>
            <a:r>
              <a:rPr lang="en-GB" dirty="0" err="1"/>
              <a:t>massor</a:t>
            </a:r>
            <a:r>
              <a:rPr lang="en-GB" dirty="0"/>
              <a:t> med </a:t>
            </a:r>
            <a:r>
              <a:rPr lang="en-GB" dirty="0" err="1"/>
              <a:t>repetitioner</a:t>
            </a:r>
            <a:r>
              <a:rPr lang="en-GB" dirty="0"/>
              <a:t>, </a:t>
            </a:r>
            <a:r>
              <a:rPr lang="en-GB" dirty="0" err="1"/>
              <a:t>utlästa</a:t>
            </a:r>
            <a:r>
              <a:rPr lang="en-GB" dirty="0"/>
              <a:t> </a:t>
            </a:r>
            <a:r>
              <a:rPr lang="en-GB" dirty="0" err="1"/>
              <a:t>bliderböcker</a:t>
            </a:r>
            <a:r>
              <a:rPr lang="en-GB" dirty="0"/>
              <a:t>, </a:t>
            </a:r>
            <a:r>
              <a:rPr lang="en-GB" dirty="0" err="1"/>
              <a:t>mängträning</a:t>
            </a:r>
            <a:r>
              <a:rPr lang="en-GB" dirty="0"/>
              <a:t>.</a:t>
            </a:r>
          </a:p>
          <a:p>
            <a:endParaRPr lang="en-GB" dirty="0"/>
          </a:p>
          <a:p>
            <a:r>
              <a:rPr lang="en-GB" dirty="0" err="1"/>
              <a:t>Diagnosen</a:t>
            </a:r>
            <a:r>
              <a:rPr lang="en-GB" dirty="0"/>
              <a:t> </a:t>
            </a:r>
            <a:r>
              <a:rPr lang="en-GB" dirty="0" err="1"/>
              <a:t>öppnade</a:t>
            </a:r>
            <a:r>
              <a:rPr lang="en-GB" dirty="0"/>
              <a:t> </a:t>
            </a:r>
            <a:r>
              <a:rPr lang="en-GB" dirty="0" err="1"/>
              <a:t>dörrar</a:t>
            </a:r>
            <a:r>
              <a:rPr lang="en-GB" dirty="0"/>
              <a:t>: Assistant </a:t>
            </a:r>
            <a:r>
              <a:rPr lang="en-GB" dirty="0" err="1"/>
              <a:t>på</a:t>
            </a:r>
            <a:r>
              <a:rPr lang="en-GB" dirty="0"/>
              <a:t> </a:t>
            </a:r>
            <a:r>
              <a:rPr lang="en-GB" dirty="0" err="1"/>
              <a:t>dagis</a:t>
            </a:r>
            <a:r>
              <a:rPr lang="en-GB" dirty="0"/>
              <a:t>.. </a:t>
            </a:r>
            <a:r>
              <a:rPr lang="en-GB" dirty="0" err="1"/>
              <a:t>Abstrakta</a:t>
            </a:r>
            <a:r>
              <a:rPr lang="en-GB" dirty="0"/>
              <a:t> </a:t>
            </a:r>
            <a:r>
              <a:rPr lang="en-GB" dirty="0" err="1"/>
              <a:t>begrepp</a:t>
            </a:r>
            <a:r>
              <a:rPr lang="en-GB" dirty="0"/>
              <a:t>, </a:t>
            </a:r>
            <a:r>
              <a:rPr lang="en-GB" dirty="0" err="1"/>
              <a:t>kläder</a:t>
            </a:r>
            <a:r>
              <a:rPr lang="en-GB" dirty="0"/>
              <a:t>, </a:t>
            </a:r>
            <a:r>
              <a:rPr lang="en-GB" dirty="0" err="1"/>
              <a:t>kontra</a:t>
            </a:r>
            <a:r>
              <a:rPr lang="en-GB" dirty="0"/>
              <a:t> </a:t>
            </a:r>
            <a:r>
              <a:rPr lang="en-GB" dirty="0" err="1"/>
              <a:t>mössa</a:t>
            </a:r>
            <a:r>
              <a:rPr lang="en-GB" dirty="0"/>
              <a:t>, </a:t>
            </a:r>
            <a:r>
              <a:rPr lang="en-GB" dirty="0" err="1"/>
              <a:t>vantar</a:t>
            </a:r>
            <a:r>
              <a:rPr lang="en-GB" dirty="0"/>
              <a:t>, </a:t>
            </a:r>
            <a:r>
              <a:rPr lang="en-GB" dirty="0" err="1"/>
              <a:t>skor</a:t>
            </a:r>
            <a:r>
              <a:rPr lang="en-GB" dirty="0"/>
              <a:t> </a:t>
            </a:r>
            <a:r>
              <a:rPr lang="en-GB" dirty="0" err="1"/>
              <a:t>osv</a:t>
            </a:r>
            <a:r>
              <a:rPr lang="en-GB" dirty="0"/>
              <a:t>.</a:t>
            </a:r>
          </a:p>
          <a:p>
            <a:endParaRPr lang="sv-SE" dirty="0"/>
          </a:p>
          <a:p>
            <a:r>
              <a:rPr lang="sv-SE" dirty="0"/>
              <a:t>Låg </a:t>
            </a:r>
            <a:r>
              <a:rPr lang="sv-SE" dirty="0" err="1"/>
              <a:t>muslkeltonus</a:t>
            </a:r>
            <a:r>
              <a:rPr lang="sv-SE" dirty="0"/>
              <a:t>. (Svaga muskler)</a:t>
            </a:r>
          </a:p>
        </p:txBody>
      </p:sp>
      <p:sp>
        <p:nvSpPr>
          <p:cNvPr id="4" name="Slide Number Placeholder 3"/>
          <p:cNvSpPr>
            <a:spLocks noGrp="1"/>
          </p:cNvSpPr>
          <p:nvPr>
            <p:ph type="sldNum" sz="quarter" idx="5"/>
          </p:nvPr>
        </p:nvSpPr>
        <p:spPr/>
        <p:txBody>
          <a:bodyPr/>
          <a:lstStyle/>
          <a:p>
            <a:fld id="{E185F71C-9B41-4ED3-80D3-450A4FC1856D}" type="slidenum">
              <a:rPr lang="sv-SE" smtClean="0"/>
              <a:t>6</a:t>
            </a:fld>
            <a:endParaRPr lang="sv-SE"/>
          </a:p>
        </p:txBody>
      </p:sp>
    </p:spTree>
    <p:extLst>
      <p:ext uri="{BB962C8B-B14F-4D97-AF65-F5344CB8AC3E}">
        <p14:creationId xmlns:p14="http://schemas.microsoft.com/office/powerpoint/2010/main" val="26304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185F71C-9B41-4ED3-80D3-450A4FC1856D}" type="slidenum">
              <a:rPr lang="sv-SE" smtClean="0"/>
              <a:t>7</a:t>
            </a:fld>
            <a:endParaRPr lang="sv-SE"/>
          </a:p>
        </p:txBody>
      </p:sp>
    </p:spTree>
    <p:extLst>
      <p:ext uri="{BB962C8B-B14F-4D97-AF65-F5344CB8AC3E}">
        <p14:creationId xmlns:p14="http://schemas.microsoft.com/office/powerpoint/2010/main" val="224956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Vaknade</a:t>
            </a:r>
            <a:r>
              <a:rPr lang="en-GB" dirty="0"/>
              <a:t> </a:t>
            </a:r>
            <a:r>
              <a:rPr lang="en-GB" dirty="0" err="1"/>
              <a:t>för</a:t>
            </a:r>
            <a:r>
              <a:rPr lang="en-GB" dirty="0"/>
              <a:t> </a:t>
            </a:r>
            <a:r>
              <a:rPr lang="en-GB" dirty="0" err="1"/>
              <a:t>tidigt</a:t>
            </a:r>
            <a:r>
              <a:rPr lang="en-GB" dirty="0"/>
              <a:t> </a:t>
            </a:r>
            <a:r>
              <a:rPr lang="en-GB" dirty="0" err="1"/>
              <a:t>efter</a:t>
            </a:r>
            <a:r>
              <a:rPr lang="en-GB" dirty="0"/>
              <a:t> </a:t>
            </a:r>
            <a:r>
              <a:rPr lang="en-GB" dirty="0" err="1"/>
              <a:t>sövning</a:t>
            </a:r>
            <a:r>
              <a:rPr lang="en-GB" dirty="0"/>
              <a:t>.</a:t>
            </a:r>
          </a:p>
          <a:p>
            <a:endParaRPr lang="en-GB" dirty="0"/>
          </a:p>
          <a:p>
            <a:r>
              <a:rPr lang="en-GB" dirty="0" err="1"/>
              <a:t>Märklig</a:t>
            </a:r>
            <a:r>
              <a:rPr lang="en-GB" dirty="0"/>
              <a:t> </a:t>
            </a:r>
            <a:r>
              <a:rPr lang="en-GB" dirty="0" err="1"/>
              <a:t>känsla</a:t>
            </a:r>
            <a:r>
              <a:rPr lang="en-GB" dirty="0"/>
              <a:t> </a:t>
            </a:r>
            <a:r>
              <a:rPr lang="en-GB" dirty="0" err="1"/>
              <a:t>att</a:t>
            </a:r>
            <a:r>
              <a:rPr lang="en-GB" dirty="0"/>
              <a:t> </a:t>
            </a:r>
            <a:r>
              <a:rPr lang="en-GB" dirty="0" err="1"/>
              <a:t>hantera</a:t>
            </a:r>
            <a:r>
              <a:rPr lang="en-GB" dirty="0"/>
              <a:t> </a:t>
            </a:r>
            <a:r>
              <a:rPr lang="en-GB" dirty="0" err="1"/>
              <a:t>en</a:t>
            </a:r>
            <a:r>
              <a:rPr lang="en-GB" dirty="0"/>
              <a:t> “</a:t>
            </a:r>
            <a:r>
              <a:rPr lang="en-GB" dirty="0" err="1"/>
              <a:t>berusad</a:t>
            </a:r>
            <a:r>
              <a:rPr lang="en-GB" dirty="0"/>
              <a:t>” son.</a:t>
            </a:r>
          </a:p>
          <a:p>
            <a:endParaRPr lang="sv-SE" dirty="0"/>
          </a:p>
        </p:txBody>
      </p:sp>
      <p:sp>
        <p:nvSpPr>
          <p:cNvPr id="4" name="Slide Number Placeholder 3"/>
          <p:cNvSpPr>
            <a:spLocks noGrp="1"/>
          </p:cNvSpPr>
          <p:nvPr>
            <p:ph type="sldNum" sz="quarter" idx="5"/>
          </p:nvPr>
        </p:nvSpPr>
        <p:spPr/>
        <p:txBody>
          <a:bodyPr/>
          <a:lstStyle/>
          <a:p>
            <a:fld id="{E185F71C-9B41-4ED3-80D3-450A4FC1856D}" type="slidenum">
              <a:rPr lang="sv-SE" smtClean="0"/>
              <a:t>8</a:t>
            </a:fld>
            <a:endParaRPr lang="sv-SE"/>
          </a:p>
        </p:txBody>
      </p:sp>
    </p:spTree>
    <p:extLst>
      <p:ext uri="{BB962C8B-B14F-4D97-AF65-F5344CB8AC3E}">
        <p14:creationId xmlns:p14="http://schemas.microsoft.com/office/powerpoint/2010/main" val="351113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Jobbig</a:t>
            </a:r>
            <a:r>
              <a:rPr lang="en-GB" dirty="0"/>
              <a:t> </a:t>
            </a:r>
            <a:r>
              <a:rPr lang="en-GB" dirty="0" err="1"/>
              <a:t>träning</a:t>
            </a:r>
            <a:r>
              <a:rPr lang="en-GB" dirty="0"/>
              <a:t>, </a:t>
            </a:r>
            <a:r>
              <a:rPr lang="en-GB" dirty="0" err="1"/>
              <a:t>svårt</a:t>
            </a:r>
            <a:r>
              <a:rPr lang="en-GB" dirty="0"/>
              <a:t> </a:t>
            </a:r>
            <a:r>
              <a:rPr lang="en-GB" dirty="0" err="1"/>
              <a:t>att</a:t>
            </a:r>
            <a:r>
              <a:rPr lang="en-GB" dirty="0"/>
              <a:t> se </a:t>
            </a:r>
            <a:r>
              <a:rPr lang="en-GB" dirty="0" err="1"/>
              <a:t>resultat</a:t>
            </a:r>
            <a:r>
              <a:rPr lang="en-GB" dirty="0"/>
              <a:t>, </a:t>
            </a:r>
            <a:endParaRPr lang="sv-SE" dirty="0"/>
          </a:p>
        </p:txBody>
      </p:sp>
      <p:sp>
        <p:nvSpPr>
          <p:cNvPr id="4" name="Slide Number Placeholder 3"/>
          <p:cNvSpPr>
            <a:spLocks noGrp="1"/>
          </p:cNvSpPr>
          <p:nvPr>
            <p:ph type="sldNum" sz="quarter" idx="5"/>
          </p:nvPr>
        </p:nvSpPr>
        <p:spPr/>
        <p:txBody>
          <a:bodyPr/>
          <a:lstStyle/>
          <a:p>
            <a:fld id="{E185F71C-9B41-4ED3-80D3-450A4FC1856D}" type="slidenum">
              <a:rPr lang="sv-SE" smtClean="0"/>
              <a:t>9</a:t>
            </a:fld>
            <a:endParaRPr lang="sv-SE"/>
          </a:p>
        </p:txBody>
      </p:sp>
    </p:spTree>
    <p:extLst>
      <p:ext uri="{BB962C8B-B14F-4D97-AF65-F5344CB8AC3E}">
        <p14:creationId xmlns:p14="http://schemas.microsoft.com/office/powerpoint/2010/main" val="43866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Exempel</a:t>
            </a:r>
            <a:r>
              <a:rPr lang="en-GB" dirty="0"/>
              <a:t> </a:t>
            </a:r>
            <a:r>
              <a:rPr lang="en-GB" dirty="0" err="1"/>
              <a:t>öppna</a:t>
            </a:r>
            <a:r>
              <a:rPr lang="en-GB" dirty="0"/>
              <a:t> </a:t>
            </a:r>
            <a:r>
              <a:rPr lang="en-GB" dirty="0" err="1"/>
              <a:t>en</a:t>
            </a:r>
            <a:r>
              <a:rPr lang="en-GB" dirty="0"/>
              <a:t> </a:t>
            </a:r>
            <a:r>
              <a:rPr lang="en-GB" dirty="0" err="1"/>
              <a:t>dörr</a:t>
            </a:r>
            <a:r>
              <a:rPr lang="en-GB" dirty="0"/>
              <a:t>, </a:t>
            </a:r>
            <a:r>
              <a:rPr lang="en-GB" dirty="0" err="1"/>
              <a:t>egen</a:t>
            </a:r>
            <a:r>
              <a:rPr lang="en-GB" dirty="0"/>
              <a:t> </a:t>
            </a:r>
            <a:r>
              <a:rPr lang="en-GB" dirty="0" err="1"/>
              <a:t>nyckel</a:t>
            </a:r>
            <a:r>
              <a:rPr lang="en-GB" dirty="0"/>
              <a:t>, </a:t>
            </a:r>
            <a:r>
              <a:rPr lang="en-GB" dirty="0" err="1"/>
              <a:t>otroligt</a:t>
            </a:r>
            <a:r>
              <a:rPr lang="en-GB" dirty="0"/>
              <a:t> manga moment </a:t>
            </a:r>
            <a:r>
              <a:rPr lang="en-GB" dirty="0" err="1"/>
              <a:t>för</a:t>
            </a:r>
            <a:r>
              <a:rPr lang="en-GB" dirty="0"/>
              <a:t> </a:t>
            </a:r>
            <a:r>
              <a:rPr lang="en-GB" dirty="0" err="1"/>
              <a:t>att</a:t>
            </a:r>
            <a:r>
              <a:rPr lang="en-GB" dirty="0"/>
              <a:t> det </a:t>
            </a:r>
            <a:r>
              <a:rPr lang="en-GB" dirty="0" err="1"/>
              <a:t>skall</a:t>
            </a:r>
            <a:r>
              <a:rPr lang="en-GB" dirty="0"/>
              <a:t> </a:t>
            </a:r>
            <a:r>
              <a:rPr lang="en-GB" dirty="0" err="1"/>
              <a:t>funka</a:t>
            </a:r>
            <a:r>
              <a:rPr lang="en-GB" dirty="0"/>
              <a:t>.</a:t>
            </a:r>
          </a:p>
          <a:p>
            <a:endParaRPr lang="sv-SE" dirty="0"/>
          </a:p>
        </p:txBody>
      </p:sp>
      <p:sp>
        <p:nvSpPr>
          <p:cNvPr id="4" name="Slide Number Placeholder 3"/>
          <p:cNvSpPr>
            <a:spLocks noGrp="1"/>
          </p:cNvSpPr>
          <p:nvPr>
            <p:ph type="sldNum" sz="quarter" idx="5"/>
          </p:nvPr>
        </p:nvSpPr>
        <p:spPr/>
        <p:txBody>
          <a:bodyPr/>
          <a:lstStyle/>
          <a:p>
            <a:fld id="{E185F71C-9B41-4ED3-80D3-450A4FC1856D}" type="slidenum">
              <a:rPr lang="sv-SE" smtClean="0"/>
              <a:t>10</a:t>
            </a:fld>
            <a:endParaRPr lang="sv-SE"/>
          </a:p>
        </p:txBody>
      </p:sp>
    </p:spTree>
    <p:extLst>
      <p:ext uri="{BB962C8B-B14F-4D97-AF65-F5344CB8AC3E}">
        <p14:creationId xmlns:p14="http://schemas.microsoft.com/office/powerpoint/2010/main" val="10048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Kallesle</a:t>
            </a:r>
            <a:r>
              <a:rPr lang="en-GB"/>
              <a:t>: </a:t>
            </a:r>
            <a:r>
              <a:rPr lang="en-GB" err="1"/>
              <a:t>Enkelt</a:t>
            </a:r>
            <a:r>
              <a:rPr lang="en-GB"/>
              <a:t> </a:t>
            </a:r>
            <a:r>
              <a:rPr lang="en-GB" err="1"/>
              <a:t>när</a:t>
            </a:r>
            <a:r>
              <a:rPr lang="en-GB"/>
              <a:t> det </a:t>
            </a:r>
            <a:r>
              <a:rPr lang="en-GB" err="1"/>
              <a:t>sker</a:t>
            </a:r>
            <a:r>
              <a:rPr lang="en-GB"/>
              <a:t> </a:t>
            </a:r>
            <a:r>
              <a:rPr lang="en-GB" err="1"/>
              <a:t>en</a:t>
            </a:r>
            <a:r>
              <a:rPr lang="en-GB"/>
              <a:t> extra </a:t>
            </a:r>
            <a:r>
              <a:rPr lang="en-GB" err="1"/>
              <a:t>kallelse</a:t>
            </a:r>
            <a:r>
              <a:rPr lang="en-GB"/>
              <a:t> </a:t>
            </a:r>
            <a:r>
              <a:rPr lang="en-GB" err="1"/>
              <a:t>för</a:t>
            </a:r>
            <a:r>
              <a:rPr lang="en-GB"/>
              <a:t> </a:t>
            </a:r>
            <a:r>
              <a:rPr lang="en-GB" err="1"/>
              <a:t>speciella</a:t>
            </a:r>
            <a:r>
              <a:rPr lang="en-GB"/>
              <a:t> </a:t>
            </a:r>
            <a:r>
              <a:rPr lang="en-GB" err="1"/>
              <a:t>åtgärder</a:t>
            </a:r>
            <a:r>
              <a:rPr lang="en-GB"/>
              <a:t>, men det </a:t>
            </a:r>
            <a:r>
              <a:rPr lang="en-GB" err="1"/>
              <a:t>bör</a:t>
            </a:r>
            <a:r>
              <a:rPr lang="en-GB"/>
              <a:t> </a:t>
            </a:r>
            <a:r>
              <a:rPr lang="en-GB" err="1"/>
              <a:t>även</a:t>
            </a:r>
            <a:r>
              <a:rPr lang="en-GB"/>
              <a:t> </a:t>
            </a:r>
            <a:r>
              <a:rPr lang="en-GB" err="1"/>
              <a:t>framgå</a:t>
            </a:r>
            <a:r>
              <a:rPr lang="en-GB"/>
              <a:t> vid </a:t>
            </a:r>
            <a:r>
              <a:rPr lang="en-GB" err="1"/>
              <a:t>rutinbesök</a:t>
            </a:r>
            <a:r>
              <a:rPr lang="en-GB"/>
              <a:t>.</a:t>
            </a:r>
          </a:p>
          <a:p>
            <a:endParaRPr lang="en-GB"/>
          </a:p>
          <a:p>
            <a:endParaRPr lang="sv-SE"/>
          </a:p>
        </p:txBody>
      </p:sp>
      <p:sp>
        <p:nvSpPr>
          <p:cNvPr id="4" name="Slide Number Placeholder 3"/>
          <p:cNvSpPr>
            <a:spLocks noGrp="1"/>
          </p:cNvSpPr>
          <p:nvPr>
            <p:ph type="sldNum" sz="quarter" idx="5"/>
          </p:nvPr>
        </p:nvSpPr>
        <p:spPr/>
        <p:txBody>
          <a:bodyPr/>
          <a:lstStyle/>
          <a:p>
            <a:fld id="{E185F71C-9B41-4ED3-80D3-450A4FC1856D}" type="slidenum">
              <a:rPr lang="sv-SE" smtClean="0"/>
              <a:t>12</a:t>
            </a:fld>
            <a:endParaRPr lang="sv-SE"/>
          </a:p>
        </p:txBody>
      </p:sp>
    </p:spTree>
    <p:extLst>
      <p:ext uri="{BB962C8B-B14F-4D97-AF65-F5344CB8AC3E}">
        <p14:creationId xmlns:p14="http://schemas.microsoft.com/office/powerpoint/2010/main" val="311756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Sverige – Tyskland 2013</a:t>
            </a:r>
          </a:p>
          <a:p>
            <a:endParaRPr lang="sv-SE" dirty="0"/>
          </a:p>
        </p:txBody>
      </p:sp>
      <p:sp>
        <p:nvSpPr>
          <p:cNvPr id="4" name="Slide Number Placeholder 3"/>
          <p:cNvSpPr>
            <a:spLocks noGrp="1"/>
          </p:cNvSpPr>
          <p:nvPr>
            <p:ph type="sldNum" sz="quarter" idx="5"/>
          </p:nvPr>
        </p:nvSpPr>
        <p:spPr/>
        <p:txBody>
          <a:bodyPr/>
          <a:lstStyle/>
          <a:p>
            <a:fld id="{E185F71C-9B41-4ED3-80D3-450A4FC1856D}" type="slidenum">
              <a:rPr lang="sv-SE" smtClean="0"/>
              <a:t>13</a:t>
            </a:fld>
            <a:endParaRPr lang="sv-SE"/>
          </a:p>
        </p:txBody>
      </p:sp>
    </p:spTree>
    <p:extLst>
      <p:ext uri="{BB962C8B-B14F-4D97-AF65-F5344CB8AC3E}">
        <p14:creationId xmlns:p14="http://schemas.microsoft.com/office/powerpoint/2010/main" val="145433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073B-D692-4812-A1F5-B646EA15B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6171B674-3BED-4F63-8C56-0711ADFC89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2E0B2F98-1206-4248-8039-508AB71E2C96}"/>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5" name="Footer Placeholder 4">
            <a:extLst>
              <a:ext uri="{FF2B5EF4-FFF2-40B4-BE49-F238E27FC236}">
                <a16:creationId xmlns:a16="http://schemas.microsoft.com/office/drawing/2014/main" id="{26C36441-2A9F-4483-A2B1-EBB8C348D2B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110C5D8-DEB3-4022-BA37-E446B3FDB83B}"/>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325088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BBAF-3BC6-4457-9749-3FC1E6A23EAC}"/>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145601F6-3657-4DFD-91C2-70D3A3787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63698CF6-86A6-493E-8BC7-3F370C4900E0}"/>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5" name="Footer Placeholder 4">
            <a:extLst>
              <a:ext uri="{FF2B5EF4-FFF2-40B4-BE49-F238E27FC236}">
                <a16:creationId xmlns:a16="http://schemas.microsoft.com/office/drawing/2014/main" id="{546A338D-C491-4A6D-B4C3-C1A3411EFA9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A220368-846D-426D-8E15-9944CB8E6C61}"/>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368735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969A1-E9DF-40A3-A78E-6754D71748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F84A0633-4A24-4D14-84E6-E2D3C1301C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B54BD19-9646-4A24-B215-A87979A76777}"/>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5" name="Footer Placeholder 4">
            <a:extLst>
              <a:ext uri="{FF2B5EF4-FFF2-40B4-BE49-F238E27FC236}">
                <a16:creationId xmlns:a16="http://schemas.microsoft.com/office/drawing/2014/main" id="{137F651D-49F9-4539-A5EB-150F837EA666}"/>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C66D1F4D-7D02-455C-97E0-2771D8248997}"/>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287340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DD94-6B19-4346-820D-140DDBE4A3ED}"/>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A890242-E3B2-4D67-8C26-8FCAF15924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7BAB58C-4369-489D-83B6-945BD8EFA28B}"/>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5" name="Footer Placeholder 4">
            <a:extLst>
              <a:ext uri="{FF2B5EF4-FFF2-40B4-BE49-F238E27FC236}">
                <a16:creationId xmlns:a16="http://schemas.microsoft.com/office/drawing/2014/main" id="{2A2BE331-381F-4955-82C5-B75E731F1F5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2BE054E-405C-466A-9D27-7D00C807D42B}"/>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332354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3F9F-58D2-41D4-A6D5-14DA6F8AD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281A35C5-9231-4F92-9489-EFBE871120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BB146-4CC4-4BC4-845F-A8A4A485D201}"/>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5" name="Footer Placeholder 4">
            <a:extLst>
              <a:ext uri="{FF2B5EF4-FFF2-40B4-BE49-F238E27FC236}">
                <a16:creationId xmlns:a16="http://schemas.microsoft.com/office/drawing/2014/main" id="{A6D53C7E-6288-4EA1-8FB4-DEA342F9BCD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9FA13B9-0C34-404C-9C78-AFD10AFC19CC}"/>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32927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F983-A799-4264-B6A5-34FBDE276B1C}"/>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967091A6-B015-4EE9-837B-C15AB1AABD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6D510678-E1BC-459F-B248-A8694B3A1D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036D220D-D2C9-4235-B679-A46FA1427728}"/>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6" name="Footer Placeholder 5">
            <a:extLst>
              <a:ext uri="{FF2B5EF4-FFF2-40B4-BE49-F238E27FC236}">
                <a16:creationId xmlns:a16="http://schemas.microsoft.com/office/drawing/2014/main" id="{C70592C1-4C6D-43B9-A8A9-9A05D27C5CD0}"/>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744354FA-4A46-4B27-8C0B-67BF2DD7C4EF}"/>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67469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2A7D-718B-42F8-9A15-014A4185F668}"/>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40C15E32-A6FE-4AD0-B6E3-3685E3CD3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E01C0E-1913-4B19-A556-02FF48EA43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104745BF-52D7-422F-84A4-7C7E5F6DC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507A6E-4F51-4907-8CBA-40F7D935ED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A105146E-3DA8-42DB-92B6-05A9DAE5CAF0}"/>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8" name="Footer Placeholder 7">
            <a:extLst>
              <a:ext uri="{FF2B5EF4-FFF2-40B4-BE49-F238E27FC236}">
                <a16:creationId xmlns:a16="http://schemas.microsoft.com/office/drawing/2014/main" id="{9276FAAF-D7FF-40D4-938B-A7BF57A6E0FD}"/>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488E013E-F3CA-453B-9131-5E108782C924}"/>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206391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6858-FB19-4F73-BFA7-46993F09F4B0}"/>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825D190E-C55B-4D97-ADC5-ACA74D2674DB}"/>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4" name="Footer Placeholder 3">
            <a:extLst>
              <a:ext uri="{FF2B5EF4-FFF2-40B4-BE49-F238E27FC236}">
                <a16:creationId xmlns:a16="http://schemas.microsoft.com/office/drawing/2014/main" id="{28725427-9535-4215-8AF0-8995407BCCE7}"/>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6B44EDA9-B3B0-4694-AB3B-ECC9F63780E2}"/>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93856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1A44A-CD2B-438B-AF32-7AFE9AFEAF5F}"/>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3" name="Footer Placeholder 2">
            <a:extLst>
              <a:ext uri="{FF2B5EF4-FFF2-40B4-BE49-F238E27FC236}">
                <a16:creationId xmlns:a16="http://schemas.microsoft.com/office/drawing/2014/main" id="{AC3CD824-631E-46C9-AE16-BE9A44E7F537}"/>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0595D7F0-A9FA-4F92-AAAD-A93D56202A5A}"/>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406784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7F60-A291-4095-8AF4-79DE1A8F9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7D6FD1BF-20A5-4B66-A4FB-773D82C21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A8A6DD1C-3BAF-4852-ADAD-922244E6A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7EAED-502D-4549-871C-5F44CF2C4E81}"/>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6" name="Footer Placeholder 5">
            <a:extLst>
              <a:ext uri="{FF2B5EF4-FFF2-40B4-BE49-F238E27FC236}">
                <a16:creationId xmlns:a16="http://schemas.microsoft.com/office/drawing/2014/main" id="{2BBA3637-38D6-48DD-A1E9-C9002DEBE117}"/>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CA2826B-4FAC-4370-B8D2-6B164BCEB49C}"/>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75169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A598-D2D3-407D-95C6-1B4D1ED6D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C024599D-9556-4812-BDAB-297C6AE65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2D3FE37B-A70E-4E95-A72F-979C3D632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3FF92-EC8A-49A9-8A57-5D2560C25AA5}"/>
              </a:ext>
            </a:extLst>
          </p:cNvPr>
          <p:cNvSpPr>
            <a:spLocks noGrp="1"/>
          </p:cNvSpPr>
          <p:nvPr>
            <p:ph type="dt" sz="half" idx="10"/>
          </p:nvPr>
        </p:nvSpPr>
        <p:spPr/>
        <p:txBody>
          <a:bodyPr/>
          <a:lstStyle/>
          <a:p>
            <a:fld id="{986735F5-A348-48D8-A5C1-03525CF084C4}" type="datetimeFigureOut">
              <a:rPr lang="sv-SE" smtClean="0"/>
              <a:t>2023-09-15</a:t>
            </a:fld>
            <a:endParaRPr lang="sv-SE"/>
          </a:p>
        </p:txBody>
      </p:sp>
      <p:sp>
        <p:nvSpPr>
          <p:cNvPr id="6" name="Footer Placeholder 5">
            <a:extLst>
              <a:ext uri="{FF2B5EF4-FFF2-40B4-BE49-F238E27FC236}">
                <a16:creationId xmlns:a16="http://schemas.microsoft.com/office/drawing/2014/main" id="{F307D5BB-BF47-42F3-8B28-552E2151234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6AC7B661-0420-4FD3-9D26-AD6581D85087}"/>
              </a:ext>
            </a:extLst>
          </p:cNvPr>
          <p:cNvSpPr>
            <a:spLocks noGrp="1"/>
          </p:cNvSpPr>
          <p:nvPr>
            <p:ph type="sldNum" sz="quarter" idx="12"/>
          </p:nvPr>
        </p:nvSpPr>
        <p:spPr/>
        <p:txBody>
          <a:bodyPr/>
          <a:lstStyle/>
          <a:p>
            <a:fld id="{5C66C1EF-6A96-42E6-BD38-90B5B9E2B92D}" type="slidenum">
              <a:rPr lang="sv-SE" smtClean="0"/>
              <a:t>‹#›</a:t>
            </a:fld>
            <a:endParaRPr lang="sv-SE"/>
          </a:p>
        </p:txBody>
      </p:sp>
    </p:spTree>
    <p:extLst>
      <p:ext uri="{BB962C8B-B14F-4D97-AF65-F5344CB8AC3E}">
        <p14:creationId xmlns:p14="http://schemas.microsoft.com/office/powerpoint/2010/main" val="405489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915FEE-C66E-46F3-B308-42D65170C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D2A3D911-4F7A-402D-85D1-74CD05C72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43A19931-13E3-4B60-BB39-F06C7F2C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735F5-A348-48D8-A5C1-03525CF084C4}" type="datetimeFigureOut">
              <a:rPr lang="sv-SE" smtClean="0"/>
              <a:t>2023-09-15</a:t>
            </a:fld>
            <a:endParaRPr lang="sv-SE"/>
          </a:p>
        </p:txBody>
      </p:sp>
      <p:sp>
        <p:nvSpPr>
          <p:cNvPr id="5" name="Footer Placeholder 4">
            <a:extLst>
              <a:ext uri="{FF2B5EF4-FFF2-40B4-BE49-F238E27FC236}">
                <a16:creationId xmlns:a16="http://schemas.microsoft.com/office/drawing/2014/main" id="{9AE03C96-99AE-46A7-85F1-F22AF578F8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2F3B4042-F1C9-41AD-B1D1-1CAC768B5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6C1EF-6A96-42E6-BD38-90B5B9E2B92D}" type="slidenum">
              <a:rPr lang="sv-SE" smtClean="0"/>
              <a:t>‹#›</a:t>
            </a:fld>
            <a:endParaRPr lang="sv-SE"/>
          </a:p>
        </p:txBody>
      </p:sp>
    </p:spTree>
    <p:extLst>
      <p:ext uri="{BB962C8B-B14F-4D97-AF65-F5344CB8AC3E}">
        <p14:creationId xmlns:p14="http://schemas.microsoft.com/office/powerpoint/2010/main" val="999533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EC73AF-4956-40B4-9F7C-8EE1944059CC}"/>
              </a:ext>
            </a:extLst>
          </p:cNvPr>
          <p:cNvSpPr txBox="1"/>
          <p:nvPr/>
        </p:nvSpPr>
        <p:spPr>
          <a:xfrm>
            <a:off x="182880" y="97536"/>
            <a:ext cx="11814048" cy="6986528"/>
          </a:xfrm>
          <a:prstGeom prst="rect">
            <a:avLst/>
          </a:prstGeom>
          <a:noFill/>
        </p:spPr>
        <p:txBody>
          <a:bodyPr wrap="square" rtlCol="0">
            <a:spAutoFit/>
          </a:bodyPr>
          <a:lstStyle/>
          <a:p>
            <a:pPr algn="ctr"/>
            <a:r>
              <a:rPr lang="en-GB" sz="4000" b="1" dirty="0"/>
              <a:t>Welcome to Holland</a:t>
            </a:r>
          </a:p>
          <a:p>
            <a:r>
              <a:rPr lang="en-GB" sz="1600" dirty="0"/>
              <a:t>BY EMILY PERL KINGSLEY</a:t>
            </a:r>
          </a:p>
          <a:p>
            <a:r>
              <a:rPr lang="en-GB" dirty="0"/>
              <a:t>I am often asked to describe the experience of raising a child with a disability – to try to help people who have not shared that unique experience to understand it, to imagine how it would feel. It’s like this…</a:t>
            </a:r>
          </a:p>
          <a:p>
            <a:r>
              <a:rPr lang="en-GB" dirty="0"/>
              <a:t>When you’re going to have a baby, it’s like planning a fabulous vacation trip – to Italy. You buy a bunch of guidebooks and make wonderful plans. The Coliseum. The Michelangelo David. The gondolas in Venice. You may learn some handy phrases in Italian. It’s all very exciting.</a:t>
            </a:r>
          </a:p>
          <a:p>
            <a:r>
              <a:rPr lang="en-GB" dirty="0"/>
              <a:t>After months of eager anticipation, the day finally arrives. You pack your bags and off you go. Several hours later, the plane lands. The stewardess comes in and says, “Welcome to Holland.” “Holland?!?” you say. “What do you mean Holland?? I signed up for Italy! I’m supposed to be in Italy. All my life I’ve dreamed of going to Italy.”</a:t>
            </a:r>
          </a:p>
          <a:p>
            <a:r>
              <a:rPr lang="en-GB" dirty="0"/>
              <a:t>But there’s been a change in the flight plan. They’ve landed in Holland and there you must stay. The important thing is they haven’t taken you to a horrible, disgusting, filthy place full of pestilence, famine and disease. It’s just a different place.</a:t>
            </a:r>
          </a:p>
          <a:p>
            <a:r>
              <a:rPr lang="en-GB" dirty="0"/>
              <a:t>So you must go out and buy new guidebooks. And you must learn a whole new language. And you will meet a whole new group of people you never would have met. It’s just a different place. It’s slower-paced than Italy, less flashy than Italy. But after you’ve been there for a while and you catch your breath, you look around…and you begin to notice Holland has windmills…and Holland has tulips. Holland even has Rembrandts.</a:t>
            </a:r>
          </a:p>
          <a:p>
            <a:r>
              <a:rPr lang="en-GB" dirty="0"/>
              <a:t>But everyone you know is busy coming and going from Italy…and they’re all bragging about what a wonderful time they had there. And for the rest of your life, you will say, “Yes, that’s where I was supposed to go. That’s what I had planned.”</a:t>
            </a:r>
          </a:p>
          <a:p>
            <a:r>
              <a:rPr lang="en-GB" dirty="0"/>
              <a:t>And the pain of that will never, ever, ever, ever go away…because the loss of that dream is a very, very significant loss.</a:t>
            </a:r>
          </a:p>
          <a:p>
            <a:r>
              <a:rPr lang="en-GB" dirty="0"/>
              <a:t>But…if you spend your life mourning the fact that you didn’t get to go to Italy, you may never be free to enjoy the very special, the very lovely things…about Holland.</a:t>
            </a:r>
          </a:p>
          <a:p>
            <a:r>
              <a:rPr lang="en-GB" sz="1600" dirty="0"/>
              <a:t>***</a:t>
            </a:r>
          </a:p>
          <a:p>
            <a:r>
              <a:rPr lang="en-GB" sz="1600" dirty="0"/>
              <a:t>©1987 BY EMILY PERL KINGSLEY. ALL RIGHTS RESERVED.</a:t>
            </a:r>
          </a:p>
          <a:p>
            <a:endParaRPr lang="sv-SE" dirty="0"/>
          </a:p>
        </p:txBody>
      </p:sp>
    </p:spTree>
    <p:extLst>
      <p:ext uri="{BB962C8B-B14F-4D97-AF65-F5344CB8AC3E}">
        <p14:creationId xmlns:p14="http://schemas.microsoft.com/office/powerpoint/2010/main" val="139241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FFCC-5437-462E-9177-A2494524BB2B}"/>
              </a:ext>
            </a:extLst>
          </p:cNvPr>
          <p:cNvSpPr>
            <a:spLocks noGrp="1"/>
          </p:cNvSpPr>
          <p:nvPr>
            <p:ph type="title"/>
          </p:nvPr>
        </p:nvSpPr>
        <p:spPr/>
        <p:txBody>
          <a:bodyPr/>
          <a:lstStyle/>
          <a:p>
            <a:r>
              <a:rPr lang="en-GB" err="1"/>
              <a:t>Vad</a:t>
            </a:r>
            <a:r>
              <a:rPr lang="en-GB"/>
              <a:t> </a:t>
            </a:r>
            <a:r>
              <a:rPr lang="en-GB" err="1"/>
              <a:t>gör</a:t>
            </a:r>
            <a:r>
              <a:rPr lang="en-GB"/>
              <a:t> vi.</a:t>
            </a:r>
            <a:endParaRPr lang="sv-SE"/>
          </a:p>
        </p:txBody>
      </p:sp>
      <p:sp>
        <p:nvSpPr>
          <p:cNvPr id="3" name="Content Placeholder 2">
            <a:extLst>
              <a:ext uri="{FF2B5EF4-FFF2-40B4-BE49-F238E27FC236}">
                <a16:creationId xmlns:a16="http://schemas.microsoft.com/office/drawing/2014/main" id="{E83A21BD-059F-4A71-B061-9AEB4CA46909}"/>
              </a:ext>
            </a:extLst>
          </p:cNvPr>
          <p:cNvSpPr>
            <a:spLocks noGrp="1"/>
          </p:cNvSpPr>
          <p:nvPr>
            <p:ph idx="1"/>
          </p:nvPr>
        </p:nvSpPr>
        <p:spPr/>
        <p:txBody>
          <a:bodyPr>
            <a:normAutofit fontScale="92500" lnSpcReduction="20000"/>
          </a:bodyPr>
          <a:lstStyle/>
          <a:p>
            <a:r>
              <a:rPr lang="en-GB" dirty="0" err="1"/>
              <a:t>Träning</a:t>
            </a:r>
            <a:r>
              <a:rPr lang="en-GB" dirty="0"/>
              <a:t> </a:t>
            </a:r>
            <a:r>
              <a:rPr lang="en-GB" dirty="0" err="1"/>
              <a:t>på</a:t>
            </a:r>
            <a:r>
              <a:rPr lang="en-GB" dirty="0"/>
              <a:t> </a:t>
            </a:r>
            <a:r>
              <a:rPr lang="en-GB" dirty="0" err="1"/>
              <a:t>basbehov</a:t>
            </a:r>
            <a:r>
              <a:rPr lang="en-GB" dirty="0"/>
              <a:t>, </a:t>
            </a:r>
            <a:r>
              <a:rPr lang="en-GB" dirty="0" err="1"/>
              <a:t>toalett</a:t>
            </a:r>
            <a:r>
              <a:rPr lang="en-GB" dirty="0"/>
              <a:t>, </a:t>
            </a:r>
            <a:r>
              <a:rPr lang="en-GB" dirty="0" err="1"/>
              <a:t>hantera</a:t>
            </a:r>
            <a:r>
              <a:rPr lang="en-GB" dirty="0"/>
              <a:t> </a:t>
            </a:r>
            <a:r>
              <a:rPr lang="en-GB" dirty="0" err="1"/>
              <a:t>bestick</a:t>
            </a:r>
            <a:r>
              <a:rPr lang="en-GB" dirty="0"/>
              <a:t>, </a:t>
            </a:r>
            <a:r>
              <a:rPr lang="en-GB" dirty="0" err="1"/>
              <a:t>borsta</a:t>
            </a:r>
            <a:r>
              <a:rPr lang="en-GB" dirty="0"/>
              <a:t> </a:t>
            </a:r>
            <a:r>
              <a:rPr lang="en-GB" dirty="0" err="1"/>
              <a:t>tänderna</a:t>
            </a:r>
            <a:r>
              <a:rPr lang="en-GB" dirty="0"/>
              <a:t>, </a:t>
            </a:r>
            <a:r>
              <a:rPr lang="en-GB" dirty="0" err="1"/>
              <a:t>sköta</a:t>
            </a:r>
            <a:r>
              <a:rPr lang="en-GB" dirty="0"/>
              <a:t> </a:t>
            </a:r>
            <a:r>
              <a:rPr lang="en-GB" dirty="0" err="1"/>
              <a:t>hygien</a:t>
            </a:r>
            <a:r>
              <a:rPr lang="en-GB" dirty="0"/>
              <a:t>, </a:t>
            </a:r>
            <a:r>
              <a:rPr lang="en-GB" dirty="0" err="1"/>
              <a:t>hur</a:t>
            </a:r>
            <a:r>
              <a:rPr lang="en-GB" dirty="0"/>
              <a:t> man </a:t>
            </a:r>
            <a:r>
              <a:rPr lang="en-GB" dirty="0" err="1"/>
              <a:t>uppträder</a:t>
            </a:r>
            <a:r>
              <a:rPr lang="en-GB" dirty="0"/>
              <a:t> </a:t>
            </a:r>
            <a:r>
              <a:rPr lang="en-GB" dirty="0" err="1"/>
              <a:t>som</a:t>
            </a:r>
            <a:r>
              <a:rPr lang="en-GB" dirty="0"/>
              <a:t> </a:t>
            </a:r>
            <a:r>
              <a:rPr lang="en-GB" dirty="0" err="1"/>
              <a:t>ett</a:t>
            </a:r>
            <a:r>
              <a:rPr lang="en-GB" dirty="0"/>
              <a:t> bra </a:t>
            </a:r>
            <a:r>
              <a:rPr lang="en-GB" dirty="0" err="1"/>
              <a:t>syskon</a:t>
            </a:r>
            <a:r>
              <a:rPr lang="en-GB" dirty="0"/>
              <a:t>/</a:t>
            </a:r>
            <a:r>
              <a:rPr lang="en-GB" dirty="0" err="1"/>
              <a:t>medmänniska</a:t>
            </a:r>
            <a:r>
              <a:rPr lang="en-GB" dirty="0"/>
              <a:t>. </a:t>
            </a:r>
            <a:r>
              <a:rPr lang="en-GB" dirty="0" err="1"/>
              <a:t>Hantera</a:t>
            </a:r>
            <a:r>
              <a:rPr lang="en-GB" dirty="0"/>
              <a:t> intima </a:t>
            </a:r>
            <a:r>
              <a:rPr lang="en-GB" dirty="0" err="1"/>
              <a:t>saker</a:t>
            </a:r>
            <a:r>
              <a:rPr lang="en-GB" dirty="0"/>
              <a:t> (</a:t>
            </a:r>
            <a:r>
              <a:rPr lang="en-GB" dirty="0" err="1"/>
              <a:t>inte</a:t>
            </a:r>
            <a:r>
              <a:rPr lang="en-GB" dirty="0"/>
              <a:t> </a:t>
            </a:r>
            <a:r>
              <a:rPr lang="en-GB" dirty="0" err="1"/>
              <a:t>gå</a:t>
            </a:r>
            <a:r>
              <a:rPr lang="en-GB" dirty="0"/>
              <a:t> runt </a:t>
            </a:r>
            <a:r>
              <a:rPr lang="en-GB" dirty="0" err="1"/>
              <a:t>naken</a:t>
            </a:r>
            <a:r>
              <a:rPr lang="en-GB" dirty="0"/>
              <a:t> </a:t>
            </a:r>
            <a:r>
              <a:rPr lang="en-GB" dirty="0" err="1"/>
              <a:t>exempelvis</a:t>
            </a:r>
            <a:r>
              <a:rPr lang="en-GB" dirty="0"/>
              <a:t>)</a:t>
            </a:r>
          </a:p>
          <a:p>
            <a:r>
              <a:rPr lang="en-GB" dirty="0" err="1"/>
              <a:t>Tränar</a:t>
            </a:r>
            <a:r>
              <a:rPr lang="en-GB" dirty="0"/>
              <a:t> på </a:t>
            </a:r>
            <a:r>
              <a:rPr lang="en-GB" dirty="0" err="1"/>
              <a:t>att</a:t>
            </a:r>
            <a:r>
              <a:rPr lang="en-GB" dirty="0"/>
              <a:t> </a:t>
            </a:r>
            <a:r>
              <a:rPr lang="en-GB" dirty="0" err="1"/>
              <a:t>vara</a:t>
            </a:r>
            <a:r>
              <a:rPr lang="en-GB" dirty="0"/>
              <a:t> </a:t>
            </a:r>
            <a:r>
              <a:rPr lang="en-GB" dirty="0" err="1"/>
              <a:t>ensam</a:t>
            </a:r>
            <a:r>
              <a:rPr lang="en-GB" dirty="0"/>
              <a:t>, </a:t>
            </a:r>
            <a:r>
              <a:rPr lang="en-GB" dirty="0" err="1"/>
              <a:t>vara</a:t>
            </a:r>
            <a:r>
              <a:rPr lang="en-GB" dirty="0"/>
              <a:t> med </a:t>
            </a:r>
            <a:r>
              <a:rPr lang="en-GB" dirty="0" err="1"/>
              <a:t>andra</a:t>
            </a:r>
            <a:r>
              <a:rPr lang="en-GB" dirty="0"/>
              <a:t> </a:t>
            </a:r>
            <a:r>
              <a:rPr lang="en-GB" dirty="0" err="1"/>
              <a:t>vuxna</a:t>
            </a:r>
            <a:r>
              <a:rPr lang="en-GB" dirty="0"/>
              <a:t> – </a:t>
            </a:r>
            <a:r>
              <a:rPr lang="en-GB" dirty="0" err="1"/>
              <a:t>korttidvistelse</a:t>
            </a:r>
            <a:r>
              <a:rPr lang="en-GB" dirty="0"/>
              <a:t> (</a:t>
            </a:r>
            <a:r>
              <a:rPr lang="en-GB" dirty="0" err="1"/>
              <a:t>kortis</a:t>
            </a:r>
            <a:r>
              <a:rPr lang="en-GB" dirty="0"/>
              <a:t>)</a:t>
            </a:r>
          </a:p>
          <a:p>
            <a:pPr marL="0" indent="0">
              <a:buNone/>
            </a:pPr>
            <a:endParaRPr lang="en-GB" dirty="0"/>
          </a:p>
          <a:p>
            <a:pPr marL="0" indent="0">
              <a:buNone/>
            </a:pPr>
            <a:r>
              <a:rPr lang="en-GB" dirty="0" err="1"/>
              <a:t>Försöker</a:t>
            </a:r>
            <a:r>
              <a:rPr lang="en-GB" dirty="0"/>
              <a:t> </a:t>
            </a:r>
            <a:r>
              <a:rPr lang="en-GB" dirty="0" err="1"/>
              <a:t>jobba</a:t>
            </a:r>
            <a:r>
              <a:rPr lang="en-GB" dirty="0"/>
              <a:t> </a:t>
            </a:r>
            <a:r>
              <a:rPr lang="en-GB" dirty="0" err="1"/>
              <a:t>tillsammans</a:t>
            </a:r>
            <a:r>
              <a:rPr lang="en-GB" dirty="0"/>
              <a:t> med </a:t>
            </a:r>
            <a:r>
              <a:rPr lang="en-GB" dirty="0" err="1"/>
              <a:t>specialister</a:t>
            </a:r>
            <a:r>
              <a:rPr lang="en-GB" dirty="0"/>
              <a:t>, HAB, </a:t>
            </a:r>
            <a:r>
              <a:rPr lang="en-GB" dirty="0" err="1"/>
              <a:t>skola</a:t>
            </a:r>
            <a:r>
              <a:rPr lang="en-GB" dirty="0"/>
              <a:t> och </a:t>
            </a:r>
            <a:r>
              <a:rPr lang="en-GB" dirty="0" err="1"/>
              <a:t>hemma</a:t>
            </a:r>
            <a:endParaRPr lang="en-GB" dirty="0"/>
          </a:p>
          <a:p>
            <a:r>
              <a:rPr lang="en-GB" dirty="0"/>
              <a:t>(</a:t>
            </a:r>
            <a:r>
              <a:rPr lang="en-GB" dirty="0" err="1"/>
              <a:t>Munskärm</a:t>
            </a:r>
            <a:r>
              <a:rPr lang="en-GB" dirty="0"/>
              <a:t>)</a:t>
            </a:r>
          </a:p>
          <a:p>
            <a:r>
              <a:rPr lang="en-GB" dirty="0"/>
              <a:t>(</a:t>
            </a:r>
            <a:r>
              <a:rPr lang="en-GB" dirty="0" err="1"/>
              <a:t>Gomplatta</a:t>
            </a:r>
            <a:r>
              <a:rPr lang="en-GB" dirty="0"/>
              <a:t>)</a:t>
            </a:r>
          </a:p>
          <a:p>
            <a:r>
              <a:rPr lang="en-GB" dirty="0" err="1"/>
              <a:t>Glasspinnar</a:t>
            </a:r>
            <a:r>
              <a:rPr lang="en-GB" dirty="0"/>
              <a:t> </a:t>
            </a:r>
            <a:r>
              <a:rPr lang="en-GB" dirty="0" err="1"/>
              <a:t>mellan</a:t>
            </a:r>
            <a:r>
              <a:rPr lang="en-GB" dirty="0"/>
              <a:t> </a:t>
            </a:r>
            <a:r>
              <a:rPr lang="en-GB" dirty="0" err="1"/>
              <a:t>läpparna</a:t>
            </a:r>
            <a:r>
              <a:rPr lang="en-GB" dirty="0"/>
              <a:t> för </a:t>
            </a:r>
            <a:r>
              <a:rPr lang="en-GB" dirty="0" err="1"/>
              <a:t>att</a:t>
            </a:r>
            <a:r>
              <a:rPr lang="en-GB" dirty="0"/>
              <a:t> </a:t>
            </a:r>
            <a:r>
              <a:rPr lang="en-GB" dirty="0" err="1"/>
              <a:t>etablera</a:t>
            </a:r>
            <a:r>
              <a:rPr lang="en-GB" dirty="0"/>
              <a:t> </a:t>
            </a:r>
            <a:r>
              <a:rPr lang="en-GB" dirty="0" err="1"/>
              <a:t>näs-andning</a:t>
            </a:r>
            <a:r>
              <a:rPr lang="en-GB" dirty="0"/>
              <a:t>.</a:t>
            </a:r>
          </a:p>
          <a:p>
            <a:r>
              <a:rPr lang="en-GB" dirty="0" err="1"/>
              <a:t>Dricka</a:t>
            </a:r>
            <a:r>
              <a:rPr lang="en-GB" dirty="0"/>
              <a:t> </a:t>
            </a:r>
            <a:r>
              <a:rPr lang="en-GB" dirty="0" err="1"/>
              <a:t>ur</a:t>
            </a:r>
            <a:r>
              <a:rPr lang="en-GB" dirty="0"/>
              <a:t> </a:t>
            </a:r>
            <a:r>
              <a:rPr lang="en-GB" dirty="0" err="1"/>
              <a:t>sugrör</a:t>
            </a:r>
            <a:endParaRPr lang="en-GB" dirty="0"/>
          </a:p>
          <a:p>
            <a:r>
              <a:rPr lang="en-GB" dirty="0" err="1"/>
              <a:t>Tugga</a:t>
            </a:r>
            <a:r>
              <a:rPr lang="en-GB" dirty="0"/>
              <a:t> </a:t>
            </a:r>
            <a:r>
              <a:rPr lang="en-GB" dirty="0" err="1"/>
              <a:t>tuggumi</a:t>
            </a:r>
            <a:endParaRPr lang="en-GB" dirty="0"/>
          </a:p>
          <a:p>
            <a:endParaRPr lang="en-GB" dirty="0"/>
          </a:p>
        </p:txBody>
      </p:sp>
    </p:spTree>
    <p:extLst>
      <p:ext uri="{BB962C8B-B14F-4D97-AF65-F5344CB8AC3E}">
        <p14:creationId xmlns:p14="http://schemas.microsoft.com/office/powerpoint/2010/main" val="24461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0596-B37E-4035-A41C-0EEC5FF0CBEE}"/>
              </a:ext>
            </a:extLst>
          </p:cNvPr>
          <p:cNvSpPr>
            <a:spLocks noGrp="1"/>
          </p:cNvSpPr>
          <p:nvPr>
            <p:ph type="title"/>
          </p:nvPr>
        </p:nvSpPr>
        <p:spPr/>
        <p:txBody>
          <a:bodyPr/>
          <a:lstStyle/>
          <a:p>
            <a:r>
              <a:rPr lang="en-GB" err="1"/>
              <a:t>Vår</a:t>
            </a:r>
            <a:r>
              <a:rPr lang="en-GB"/>
              <a:t> </a:t>
            </a:r>
            <a:r>
              <a:rPr lang="en-GB" err="1"/>
              <a:t>uppfattning</a:t>
            </a:r>
            <a:endParaRPr lang="sv-SE"/>
          </a:p>
        </p:txBody>
      </p:sp>
      <p:sp>
        <p:nvSpPr>
          <p:cNvPr id="3" name="Content Placeholder 2">
            <a:extLst>
              <a:ext uri="{FF2B5EF4-FFF2-40B4-BE49-F238E27FC236}">
                <a16:creationId xmlns:a16="http://schemas.microsoft.com/office/drawing/2014/main" id="{314E7F08-1983-4EDE-A292-EB47169F0751}"/>
              </a:ext>
            </a:extLst>
          </p:cNvPr>
          <p:cNvSpPr>
            <a:spLocks noGrp="1"/>
          </p:cNvSpPr>
          <p:nvPr>
            <p:ph idx="1"/>
          </p:nvPr>
        </p:nvSpPr>
        <p:spPr/>
        <p:txBody>
          <a:bodyPr/>
          <a:lstStyle/>
          <a:p>
            <a:r>
              <a:rPr lang="en-GB" dirty="0" err="1"/>
              <a:t>Svårt</a:t>
            </a:r>
            <a:r>
              <a:rPr lang="en-GB" dirty="0"/>
              <a:t> </a:t>
            </a:r>
            <a:r>
              <a:rPr lang="en-GB" dirty="0" err="1"/>
              <a:t>att</a:t>
            </a:r>
            <a:r>
              <a:rPr lang="en-GB" dirty="0"/>
              <a:t> </a:t>
            </a:r>
            <a:r>
              <a:rPr lang="en-GB" dirty="0" err="1"/>
              <a:t>hitta</a:t>
            </a:r>
            <a:r>
              <a:rPr lang="en-GB" dirty="0"/>
              <a:t> </a:t>
            </a:r>
            <a:r>
              <a:rPr lang="en-GB" dirty="0" err="1"/>
              <a:t>tid</a:t>
            </a:r>
            <a:r>
              <a:rPr lang="en-GB" dirty="0"/>
              <a:t> för </a:t>
            </a:r>
            <a:r>
              <a:rPr lang="en-GB" dirty="0" err="1"/>
              <a:t>att</a:t>
            </a:r>
            <a:r>
              <a:rPr lang="en-GB" dirty="0"/>
              <a:t> ta till sig </a:t>
            </a:r>
            <a:r>
              <a:rPr lang="en-GB" dirty="0" err="1"/>
              <a:t>alla</a:t>
            </a:r>
            <a:r>
              <a:rPr lang="en-GB" dirty="0"/>
              <a:t> saker </a:t>
            </a:r>
            <a:r>
              <a:rPr lang="en-GB" dirty="0" err="1"/>
              <a:t>som</a:t>
            </a:r>
            <a:r>
              <a:rPr lang="en-GB" dirty="0"/>
              <a:t> behöver </a:t>
            </a:r>
            <a:r>
              <a:rPr lang="en-GB" dirty="0" err="1"/>
              <a:t>tränas</a:t>
            </a:r>
            <a:endParaRPr lang="en-GB" dirty="0"/>
          </a:p>
          <a:p>
            <a:r>
              <a:rPr lang="en-GB" dirty="0" err="1"/>
              <a:t>Alla</a:t>
            </a:r>
            <a:r>
              <a:rPr lang="en-GB" dirty="0"/>
              <a:t> </a:t>
            </a:r>
            <a:r>
              <a:rPr lang="en-GB" dirty="0" err="1"/>
              <a:t>specialister</a:t>
            </a:r>
            <a:r>
              <a:rPr lang="en-GB" dirty="0"/>
              <a:t> </a:t>
            </a:r>
            <a:r>
              <a:rPr lang="en-GB" dirty="0" err="1"/>
              <a:t>tycker</a:t>
            </a:r>
            <a:r>
              <a:rPr lang="en-GB" dirty="0"/>
              <a:t> “</a:t>
            </a:r>
            <a:r>
              <a:rPr lang="en-GB" dirty="0" err="1"/>
              <a:t>deras</a:t>
            </a:r>
            <a:r>
              <a:rPr lang="en-GB" dirty="0"/>
              <a:t>” </a:t>
            </a:r>
            <a:r>
              <a:rPr lang="en-GB" dirty="0" err="1"/>
              <a:t>område</a:t>
            </a:r>
            <a:r>
              <a:rPr lang="en-GB" dirty="0"/>
              <a:t> är </a:t>
            </a:r>
            <a:r>
              <a:rPr lang="en-GB" dirty="0" err="1"/>
              <a:t>viktigt</a:t>
            </a:r>
            <a:endParaRPr lang="en-GB" dirty="0"/>
          </a:p>
          <a:p>
            <a:r>
              <a:rPr lang="en-GB" dirty="0" err="1"/>
              <a:t>Svårt</a:t>
            </a:r>
            <a:r>
              <a:rPr lang="en-GB" dirty="0"/>
              <a:t> med </a:t>
            </a:r>
            <a:r>
              <a:rPr lang="en-GB" dirty="0" err="1"/>
              <a:t>helikopterperspektiv</a:t>
            </a:r>
            <a:r>
              <a:rPr lang="en-GB" dirty="0"/>
              <a:t>, vad är </a:t>
            </a:r>
            <a:r>
              <a:rPr lang="en-GB" dirty="0" err="1"/>
              <a:t>viktigt</a:t>
            </a:r>
            <a:r>
              <a:rPr lang="en-GB" dirty="0"/>
              <a:t> just nu, vad </a:t>
            </a:r>
            <a:r>
              <a:rPr lang="en-GB" dirty="0" err="1"/>
              <a:t>kan</a:t>
            </a:r>
            <a:r>
              <a:rPr lang="en-GB" dirty="0"/>
              <a:t> </a:t>
            </a:r>
            <a:r>
              <a:rPr lang="en-GB" dirty="0" err="1"/>
              <a:t>vänta</a:t>
            </a:r>
            <a:r>
              <a:rPr lang="en-GB" dirty="0"/>
              <a:t> ?</a:t>
            </a:r>
          </a:p>
          <a:p>
            <a:r>
              <a:rPr lang="en-GB" dirty="0" err="1"/>
              <a:t>Tufft</a:t>
            </a:r>
            <a:r>
              <a:rPr lang="en-GB" dirty="0"/>
              <a:t> </a:t>
            </a:r>
            <a:r>
              <a:rPr lang="en-GB" dirty="0" err="1"/>
              <a:t>att</a:t>
            </a:r>
            <a:r>
              <a:rPr lang="en-GB" dirty="0"/>
              <a:t> </a:t>
            </a:r>
            <a:r>
              <a:rPr lang="en-GB" dirty="0" err="1"/>
              <a:t>hitta</a:t>
            </a:r>
            <a:r>
              <a:rPr lang="en-GB" dirty="0"/>
              <a:t> motivation </a:t>
            </a:r>
            <a:r>
              <a:rPr lang="en-GB" dirty="0" err="1"/>
              <a:t>både</a:t>
            </a:r>
            <a:r>
              <a:rPr lang="en-GB" dirty="0"/>
              <a:t> för </a:t>
            </a:r>
            <a:r>
              <a:rPr lang="en-GB" dirty="0" err="1"/>
              <a:t>oss</a:t>
            </a:r>
            <a:r>
              <a:rPr lang="en-GB" dirty="0"/>
              <a:t> </a:t>
            </a:r>
            <a:r>
              <a:rPr lang="en-GB" dirty="0" err="1"/>
              <a:t>föräldrar</a:t>
            </a:r>
            <a:r>
              <a:rPr lang="en-GB" dirty="0"/>
              <a:t> </a:t>
            </a:r>
            <a:r>
              <a:rPr lang="en-GB" dirty="0" err="1"/>
              <a:t>samt</a:t>
            </a:r>
            <a:r>
              <a:rPr lang="en-GB" dirty="0"/>
              <a:t> </a:t>
            </a:r>
            <a:r>
              <a:rPr lang="en-GB" dirty="0" err="1"/>
              <a:t>även</a:t>
            </a:r>
            <a:r>
              <a:rPr lang="en-GB" dirty="0"/>
              <a:t> för Max</a:t>
            </a:r>
          </a:p>
          <a:p>
            <a:r>
              <a:rPr lang="sv-SE" dirty="0"/>
              <a:t>Trött när han kommer hem efter skola/fritids, därför träna på skolan, schemalagt</a:t>
            </a:r>
          </a:p>
        </p:txBody>
      </p:sp>
    </p:spTree>
    <p:extLst>
      <p:ext uri="{BB962C8B-B14F-4D97-AF65-F5344CB8AC3E}">
        <p14:creationId xmlns:p14="http://schemas.microsoft.com/office/powerpoint/2010/main" val="108702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FB0B-01FC-4FBB-A8C8-0D24A346CF52}"/>
              </a:ext>
            </a:extLst>
          </p:cNvPr>
          <p:cNvSpPr>
            <a:spLocks noGrp="1"/>
          </p:cNvSpPr>
          <p:nvPr>
            <p:ph type="title"/>
          </p:nvPr>
        </p:nvSpPr>
        <p:spPr/>
        <p:txBody>
          <a:bodyPr/>
          <a:lstStyle/>
          <a:p>
            <a:r>
              <a:rPr lang="en-GB" dirty="0"/>
              <a:t>Mina &amp; Max tips för ett bra </a:t>
            </a:r>
            <a:r>
              <a:rPr lang="en-GB" dirty="0" err="1"/>
              <a:t>besök</a:t>
            </a:r>
            <a:endParaRPr lang="sv-SE" dirty="0"/>
          </a:p>
        </p:txBody>
      </p:sp>
      <p:sp>
        <p:nvSpPr>
          <p:cNvPr id="3" name="Content Placeholder 2">
            <a:extLst>
              <a:ext uri="{FF2B5EF4-FFF2-40B4-BE49-F238E27FC236}">
                <a16:creationId xmlns:a16="http://schemas.microsoft.com/office/drawing/2014/main" id="{44F5615C-657E-401F-B2EB-C63D68290AB5}"/>
              </a:ext>
            </a:extLst>
          </p:cNvPr>
          <p:cNvSpPr>
            <a:spLocks noGrp="1"/>
          </p:cNvSpPr>
          <p:nvPr>
            <p:ph idx="1"/>
          </p:nvPr>
        </p:nvSpPr>
        <p:spPr/>
        <p:txBody>
          <a:bodyPr/>
          <a:lstStyle/>
          <a:p>
            <a:r>
              <a:rPr lang="en-GB" dirty="0" err="1"/>
              <a:t>Fråga</a:t>
            </a:r>
            <a:r>
              <a:rPr lang="en-GB" dirty="0"/>
              <a:t> </a:t>
            </a:r>
            <a:r>
              <a:rPr lang="en-GB" dirty="0" err="1"/>
              <a:t>föräldrar</a:t>
            </a:r>
            <a:r>
              <a:rPr lang="en-GB" dirty="0"/>
              <a:t>, vad är </a:t>
            </a:r>
            <a:r>
              <a:rPr lang="en-GB" dirty="0" err="1"/>
              <a:t>jobbigt</a:t>
            </a:r>
            <a:r>
              <a:rPr lang="en-GB" dirty="0"/>
              <a:t>, hur skall </a:t>
            </a:r>
            <a:r>
              <a:rPr lang="en-GB" dirty="0" err="1"/>
              <a:t>besöket</a:t>
            </a:r>
            <a:r>
              <a:rPr lang="en-GB" dirty="0"/>
              <a:t> skall </a:t>
            </a:r>
            <a:r>
              <a:rPr lang="en-GB" dirty="0" err="1"/>
              <a:t>lägas</a:t>
            </a:r>
            <a:r>
              <a:rPr lang="en-GB" dirty="0"/>
              <a:t> upp</a:t>
            </a:r>
          </a:p>
          <a:p>
            <a:r>
              <a:rPr lang="en-GB" dirty="0"/>
              <a:t>Inte </a:t>
            </a:r>
            <a:r>
              <a:rPr lang="en-GB" dirty="0" err="1"/>
              <a:t>stressa</a:t>
            </a:r>
            <a:r>
              <a:rPr lang="en-GB" dirty="0"/>
              <a:t>, ta lite </a:t>
            </a:r>
            <a:r>
              <a:rPr lang="en-GB" dirty="0" err="1"/>
              <a:t>tid</a:t>
            </a:r>
            <a:r>
              <a:rPr lang="en-GB" dirty="0"/>
              <a:t> </a:t>
            </a:r>
            <a:r>
              <a:rPr lang="en-GB" dirty="0" err="1"/>
              <a:t>att</a:t>
            </a:r>
            <a:r>
              <a:rPr lang="en-GB" dirty="0"/>
              <a:t> </a:t>
            </a:r>
            <a:r>
              <a:rPr lang="en-GB" dirty="0" err="1"/>
              <a:t>lyssna</a:t>
            </a:r>
            <a:r>
              <a:rPr lang="en-GB" dirty="0"/>
              <a:t> in </a:t>
            </a:r>
            <a:r>
              <a:rPr lang="en-GB" dirty="0" err="1"/>
              <a:t>barnet</a:t>
            </a:r>
            <a:r>
              <a:rPr lang="en-GB" dirty="0"/>
              <a:t>, vid </a:t>
            </a:r>
            <a:r>
              <a:rPr lang="en-GB" dirty="0" err="1"/>
              <a:t>nyfikenhet</a:t>
            </a:r>
            <a:r>
              <a:rPr lang="en-GB" dirty="0"/>
              <a:t> </a:t>
            </a:r>
            <a:r>
              <a:rPr lang="en-GB" dirty="0" err="1"/>
              <a:t>låt</a:t>
            </a:r>
            <a:r>
              <a:rPr lang="en-GB" dirty="0"/>
              <a:t> det ta </a:t>
            </a:r>
            <a:r>
              <a:rPr lang="en-GB" dirty="0" err="1"/>
              <a:t>tid</a:t>
            </a:r>
            <a:endParaRPr lang="en-GB" dirty="0"/>
          </a:p>
          <a:p>
            <a:r>
              <a:rPr lang="en-GB" dirty="0" err="1"/>
              <a:t>Våga</a:t>
            </a:r>
            <a:r>
              <a:rPr lang="en-GB" dirty="0"/>
              <a:t> </a:t>
            </a:r>
            <a:r>
              <a:rPr lang="en-GB" dirty="0" err="1"/>
              <a:t>ställa</a:t>
            </a:r>
            <a:r>
              <a:rPr lang="en-GB" dirty="0"/>
              <a:t> era </a:t>
            </a:r>
            <a:r>
              <a:rPr lang="en-GB" dirty="0" err="1"/>
              <a:t>frågor</a:t>
            </a:r>
            <a:r>
              <a:rPr lang="en-GB" dirty="0"/>
              <a:t> till </a:t>
            </a:r>
            <a:r>
              <a:rPr lang="en-GB" dirty="0" err="1"/>
              <a:t>barnet</a:t>
            </a:r>
            <a:r>
              <a:rPr lang="en-GB" dirty="0"/>
              <a:t> och </a:t>
            </a:r>
            <a:r>
              <a:rPr lang="en-GB" dirty="0" err="1"/>
              <a:t>föräldrarna</a:t>
            </a:r>
            <a:endParaRPr lang="en-GB" dirty="0"/>
          </a:p>
          <a:p>
            <a:r>
              <a:rPr lang="en-GB" dirty="0" err="1"/>
              <a:t>Möt</a:t>
            </a:r>
            <a:r>
              <a:rPr lang="en-GB" dirty="0"/>
              <a:t> </a:t>
            </a:r>
            <a:r>
              <a:rPr lang="en-GB" dirty="0" err="1"/>
              <a:t>barnet</a:t>
            </a:r>
            <a:r>
              <a:rPr lang="en-GB" dirty="0"/>
              <a:t>/</a:t>
            </a:r>
            <a:r>
              <a:rPr lang="en-GB" dirty="0" err="1"/>
              <a:t>personen</a:t>
            </a:r>
            <a:r>
              <a:rPr lang="en-GB" dirty="0"/>
              <a:t> </a:t>
            </a:r>
            <a:r>
              <a:rPr lang="en-GB" dirty="0" err="1"/>
              <a:t>där</a:t>
            </a:r>
            <a:r>
              <a:rPr lang="en-GB" dirty="0"/>
              <a:t> </a:t>
            </a:r>
            <a:r>
              <a:rPr lang="en-GB" dirty="0" err="1"/>
              <a:t>dom</a:t>
            </a:r>
            <a:r>
              <a:rPr lang="en-GB" dirty="0"/>
              <a:t> </a:t>
            </a:r>
            <a:r>
              <a:rPr lang="en-GB" dirty="0" err="1"/>
              <a:t>befinner</a:t>
            </a:r>
            <a:r>
              <a:rPr lang="en-GB" dirty="0"/>
              <a:t> sig</a:t>
            </a:r>
          </a:p>
          <a:p>
            <a:r>
              <a:rPr lang="en-GB" dirty="0" err="1"/>
              <a:t>Underlättar</a:t>
            </a:r>
            <a:r>
              <a:rPr lang="en-GB" dirty="0"/>
              <a:t> om det är </a:t>
            </a:r>
            <a:r>
              <a:rPr lang="en-GB" dirty="0" err="1"/>
              <a:t>återkommande</a:t>
            </a:r>
            <a:r>
              <a:rPr lang="en-GB" dirty="0"/>
              <a:t> personal</a:t>
            </a:r>
          </a:p>
          <a:p>
            <a:r>
              <a:rPr lang="en-GB" dirty="0"/>
              <a:t>Det </a:t>
            </a:r>
            <a:r>
              <a:rPr lang="en-GB" dirty="0" err="1"/>
              <a:t>borde</a:t>
            </a:r>
            <a:r>
              <a:rPr lang="en-GB" dirty="0"/>
              <a:t> </a:t>
            </a:r>
            <a:r>
              <a:rPr lang="en-GB" dirty="0" err="1"/>
              <a:t>framgå</a:t>
            </a:r>
            <a:r>
              <a:rPr lang="en-GB" dirty="0"/>
              <a:t> </a:t>
            </a:r>
            <a:r>
              <a:rPr lang="en-GB" dirty="0" err="1"/>
              <a:t>i</a:t>
            </a:r>
            <a:r>
              <a:rPr lang="en-GB" dirty="0"/>
              <a:t> </a:t>
            </a:r>
            <a:r>
              <a:rPr lang="en-GB" dirty="0" err="1"/>
              <a:t>kallelsen</a:t>
            </a:r>
            <a:r>
              <a:rPr lang="en-GB" dirty="0"/>
              <a:t> vad </a:t>
            </a:r>
            <a:r>
              <a:rPr lang="en-GB" dirty="0" err="1"/>
              <a:t>besöket</a:t>
            </a:r>
            <a:r>
              <a:rPr lang="en-GB" dirty="0"/>
              <a:t> </a:t>
            </a:r>
            <a:r>
              <a:rPr lang="en-GB" dirty="0" err="1"/>
              <a:t>går</a:t>
            </a:r>
            <a:r>
              <a:rPr lang="en-GB" dirty="0"/>
              <a:t> </a:t>
            </a:r>
            <a:r>
              <a:rPr lang="en-GB" dirty="0" err="1"/>
              <a:t>ut</a:t>
            </a:r>
            <a:r>
              <a:rPr lang="en-GB" dirty="0"/>
              <a:t> på, så man </a:t>
            </a:r>
            <a:r>
              <a:rPr lang="en-GB" dirty="0" err="1"/>
              <a:t>kan</a:t>
            </a:r>
            <a:r>
              <a:rPr lang="en-GB" dirty="0"/>
              <a:t> </a:t>
            </a:r>
            <a:r>
              <a:rPr lang="en-GB" dirty="0" err="1"/>
              <a:t>förbereda</a:t>
            </a:r>
            <a:r>
              <a:rPr lang="en-GB"/>
              <a:t> sig</a:t>
            </a:r>
            <a:endParaRPr lang="en-GB" dirty="0"/>
          </a:p>
          <a:p>
            <a:endParaRPr lang="en-GB" dirty="0"/>
          </a:p>
          <a:p>
            <a:endParaRPr lang="sv-SE" dirty="0"/>
          </a:p>
        </p:txBody>
      </p:sp>
    </p:spTree>
    <p:extLst>
      <p:ext uri="{BB962C8B-B14F-4D97-AF65-F5344CB8AC3E}">
        <p14:creationId xmlns:p14="http://schemas.microsoft.com/office/powerpoint/2010/main" val="305957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C99BF-11E3-4003-820A-0997B7AFC737}"/>
              </a:ext>
            </a:extLst>
          </p:cNvPr>
          <p:cNvPicPr>
            <a:picLocks noChangeAspect="1"/>
          </p:cNvPicPr>
          <p:nvPr/>
        </p:nvPicPr>
        <p:blipFill>
          <a:blip r:embed="rId3"/>
          <a:stretch>
            <a:fillRect/>
          </a:stretch>
        </p:blipFill>
        <p:spPr>
          <a:xfrm>
            <a:off x="4857245" y="1188720"/>
            <a:ext cx="7334755" cy="5669280"/>
          </a:xfrm>
          <a:prstGeom prst="rect">
            <a:avLst/>
          </a:prstGeom>
        </p:spPr>
      </p:pic>
      <p:pic>
        <p:nvPicPr>
          <p:cNvPr id="3074" name="Picture 2">
            <a:extLst>
              <a:ext uri="{FF2B5EF4-FFF2-40B4-BE49-F238E27FC236}">
                <a16:creationId xmlns:a16="http://schemas.microsoft.com/office/drawing/2014/main" id="{3DAC53D6-4BF6-4DA9-9EA2-7FA569A72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 y="1188720"/>
            <a:ext cx="8519668" cy="5669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579892-5053-4C61-A5FF-EF02BD119A75}"/>
              </a:ext>
            </a:extLst>
          </p:cNvPr>
          <p:cNvSpPr txBox="1"/>
          <p:nvPr/>
        </p:nvSpPr>
        <p:spPr>
          <a:xfrm>
            <a:off x="816864" y="268224"/>
            <a:ext cx="11033760" cy="646331"/>
          </a:xfrm>
          <a:prstGeom prst="rect">
            <a:avLst/>
          </a:prstGeom>
          <a:noFill/>
        </p:spPr>
        <p:txBody>
          <a:bodyPr wrap="square" rtlCol="0">
            <a:spAutoFit/>
          </a:bodyPr>
          <a:lstStyle/>
          <a:p>
            <a:r>
              <a:rPr lang="sv-SE" dirty="0"/>
              <a:t>Med landslagsstjärnans hjälp hade åttaårige Max, som har Williams syndrom, vågat trotsa sina rädslor och gå ut på gräset på </a:t>
            </a:r>
            <a:r>
              <a:rPr lang="sv-SE" dirty="0" err="1"/>
              <a:t>Friends</a:t>
            </a:r>
            <a:r>
              <a:rPr lang="sv-SE" dirty="0"/>
              <a:t> Arena inför 50 000 åskådare.</a:t>
            </a:r>
          </a:p>
        </p:txBody>
      </p:sp>
    </p:spTree>
    <p:extLst>
      <p:ext uri="{BB962C8B-B14F-4D97-AF65-F5344CB8AC3E}">
        <p14:creationId xmlns:p14="http://schemas.microsoft.com/office/powerpoint/2010/main" val="31080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FBE2-59C0-472E-A77C-9B6A769D4FFC}"/>
              </a:ext>
            </a:extLst>
          </p:cNvPr>
          <p:cNvSpPr>
            <a:spLocks noGrp="1"/>
          </p:cNvSpPr>
          <p:nvPr>
            <p:ph type="ctrTitle"/>
          </p:nvPr>
        </p:nvSpPr>
        <p:spPr>
          <a:xfrm>
            <a:off x="1458686" y="438538"/>
            <a:ext cx="9144000" cy="1317269"/>
          </a:xfrm>
        </p:spPr>
        <p:txBody>
          <a:bodyPr/>
          <a:lstStyle/>
          <a:p>
            <a:r>
              <a:rPr lang="en-GB" dirty="0" err="1"/>
              <a:t>Vad</a:t>
            </a:r>
            <a:r>
              <a:rPr lang="en-GB"/>
              <a:t> </a:t>
            </a:r>
            <a:r>
              <a:rPr lang="en-GB" err="1"/>
              <a:t>är</a:t>
            </a:r>
            <a:r>
              <a:rPr lang="en-GB"/>
              <a:t> Williams </a:t>
            </a:r>
            <a:r>
              <a:rPr lang="en-GB" err="1"/>
              <a:t>syndrom</a:t>
            </a:r>
            <a:endParaRPr lang="sv-SE"/>
          </a:p>
        </p:txBody>
      </p:sp>
      <p:sp>
        <p:nvSpPr>
          <p:cNvPr id="3" name="Subtitle 2">
            <a:extLst>
              <a:ext uri="{FF2B5EF4-FFF2-40B4-BE49-F238E27FC236}">
                <a16:creationId xmlns:a16="http://schemas.microsoft.com/office/drawing/2014/main" id="{C7EA15E0-1B98-45A3-B2D4-4269BDC85F14}"/>
              </a:ext>
            </a:extLst>
          </p:cNvPr>
          <p:cNvSpPr>
            <a:spLocks noGrp="1"/>
          </p:cNvSpPr>
          <p:nvPr>
            <p:ph type="subTitle" idx="1"/>
          </p:nvPr>
        </p:nvSpPr>
        <p:spPr>
          <a:xfrm>
            <a:off x="1524000" y="1884784"/>
            <a:ext cx="9144000" cy="4432040"/>
          </a:xfrm>
        </p:spPr>
        <p:txBody>
          <a:bodyPr>
            <a:normAutofit fontScale="92500" lnSpcReduction="10000"/>
          </a:bodyPr>
          <a:lstStyle/>
          <a:p>
            <a:r>
              <a:rPr lang="sv-SE"/>
              <a:t>Williams syndrom, WS, har fått sitt namn efter en av de läkare som beskrev det år 1961. Dess orsak är genetisk. En av de båda kromosomerna nr. 7, från antingen fadern eller modern, har i samband med befruktningen förlorat en liten del av sin arvsmassa. Personer med Williams syndrom har därför inte (som normalt) den dubbla uppsättningen av fungerande arvsanlag (gener) inom det </a:t>
            </a:r>
            <a:r>
              <a:rPr lang="sv-SE" err="1"/>
              <a:t>deleterade</a:t>
            </a:r>
            <a:r>
              <a:rPr lang="sv-SE"/>
              <a:t> området. </a:t>
            </a:r>
          </a:p>
          <a:p>
            <a:endParaRPr lang="sv-SE"/>
          </a:p>
          <a:p>
            <a:r>
              <a:rPr lang="sv-SE"/>
              <a:t>Att komma fram till diagnosen WS är till stor del en fråga om erfarenhet. Den som har träffat ett flertal barn med WS känner lätt igen de fysiska och psykiska särdragen. Ofta tillkommer medicinska problem. Särskilt blåsljud tydande på hjärtfel brukar föranleda tidig kontakt med läkare och vårdpersonal som har stor erfarenhet av syndromet. Vid misstanke om WS kan detta bekräftas genom kromosomprov. I andra fall är det vanligt att diagnosen fördröjs åtskilliga år.</a:t>
            </a:r>
          </a:p>
        </p:txBody>
      </p:sp>
    </p:spTree>
    <p:extLst>
      <p:ext uri="{BB962C8B-B14F-4D97-AF65-F5344CB8AC3E}">
        <p14:creationId xmlns:p14="http://schemas.microsoft.com/office/powerpoint/2010/main" val="327066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C88F09-05B5-4FB8-8A81-A3832F603052}"/>
              </a:ext>
            </a:extLst>
          </p:cNvPr>
          <p:cNvSpPr>
            <a:spLocks noGrp="1"/>
          </p:cNvSpPr>
          <p:nvPr>
            <p:ph idx="1"/>
          </p:nvPr>
        </p:nvSpPr>
        <p:spPr>
          <a:xfrm>
            <a:off x="918958" y="2533138"/>
            <a:ext cx="4925037" cy="3367790"/>
          </a:xfrm>
        </p:spPr>
        <p:txBody>
          <a:bodyPr>
            <a:normAutofit/>
          </a:bodyPr>
          <a:lstStyle/>
          <a:p>
            <a:pPr marL="0" indent="0" fontAlgn="base">
              <a:buNone/>
            </a:pPr>
            <a:r>
              <a:rPr lang="sv-SE" b="1" dirty="0"/>
              <a:t>Typiska ansiktsdrag</a:t>
            </a:r>
          </a:p>
          <a:p>
            <a:pPr fontAlgn="base"/>
            <a:r>
              <a:rPr lang="sv-SE" sz="2000" dirty="0"/>
              <a:t>Litet huvud med bred panna</a:t>
            </a:r>
          </a:p>
          <a:p>
            <a:pPr fontAlgn="base"/>
            <a:r>
              <a:rPr lang="sv-SE" sz="2000" dirty="0"/>
              <a:t>Partiet mellan ögonbryn och ögonlock är tjockt</a:t>
            </a:r>
          </a:p>
          <a:p>
            <a:pPr fontAlgn="base"/>
            <a:r>
              <a:rPr lang="sv-SE" sz="2000" dirty="0"/>
              <a:t>Skelning och andra synproblem</a:t>
            </a:r>
          </a:p>
          <a:p>
            <a:pPr fontAlgn="base"/>
            <a:r>
              <a:rPr lang="sv-SE" sz="2000" dirty="0"/>
              <a:t>Uppnäsa, liten haka</a:t>
            </a:r>
          </a:p>
          <a:p>
            <a:pPr fontAlgn="base"/>
            <a:r>
              <a:rPr lang="sv-SE" sz="2000" dirty="0"/>
              <a:t>Lång överläpp, tjocka läppar</a:t>
            </a:r>
          </a:p>
          <a:p>
            <a:pPr fontAlgn="base"/>
            <a:r>
              <a:rPr lang="sv-SE" sz="2000" dirty="0"/>
              <a:t>Glesa tänder, öppen mun</a:t>
            </a:r>
          </a:p>
          <a:p>
            <a:pPr marL="0" indent="0">
              <a:buNone/>
            </a:pPr>
            <a:endParaRPr lang="sv-SE" sz="2000" dirty="0"/>
          </a:p>
        </p:txBody>
      </p:sp>
      <p:sp>
        <p:nvSpPr>
          <p:cNvPr id="4" name="TextBox 3">
            <a:extLst>
              <a:ext uri="{FF2B5EF4-FFF2-40B4-BE49-F238E27FC236}">
                <a16:creationId xmlns:a16="http://schemas.microsoft.com/office/drawing/2014/main" id="{D3117F12-C9F7-43F1-A6D1-9175E7B2AE0B}"/>
              </a:ext>
            </a:extLst>
          </p:cNvPr>
          <p:cNvSpPr txBox="1"/>
          <p:nvPr/>
        </p:nvSpPr>
        <p:spPr>
          <a:xfrm>
            <a:off x="6154192" y="2533138"/>
            <a:ext cx="5167618" cy="2421176"/>
          </a:xfrm>
          <a:prstGeom prst="rect">
            <a:avLst/>
          </a:prstGeom>
          <a:noFill/>
        </p:spPr>
        <p:txBody>
          <a:bodyPr wrap="square" rtlCol="0">
            <a:spAutoFit/>
          </a:bodyPr>
          <a:lstStyle/>
          <a:p>
            <a:pPr fontAlgn="base"/>
            <a:r>
              <a:rPr lang="sv-SE" sz="2800" b="1" dirty="0"/>
              <a:t>Typiska kroppskännetecken</a:t>
            </a:r>
          </a:p>
          <a:p>
            <a:pPr marL="228600" indent="-228600" fontAlgn="base">
              <a:lnSpc>
                <a:spcPct val="90000"/>
              </a:lnSpc>
              <a:spcBef>
                <a:spcPts val="1000"/>
              </a:spcBef>
              <a:buFont typeface="Arial" panose="020B0604020202020204" pitchFamily="34" charset="0"/>
              <a:buChar char="•"/>
            </a:pPr>
            <a:r>
              <a:rPr lang="sv-SE" sz="2000" dirty="0"/>
              <a:t>Sluttande axlar och lång hals</a:t>
            </a:r>
          </a:p>
          <a:p>
            <a:pPr marL="228600" indent="-228600" fontAlgn="base">
              <a:lnSpc>
                <a:spcPct val="90000"/>
              </a:lnSpc>
              <a:spcBef>
                <a:spcPts val="1000"/>
              </a:spcBef>
              <a:buFont typeface="Arial" panose="020B0604020202020204" pitchFamily="34" charset="0"/>
              <a:buChar char="•"/>
            </a:pPr>
            <a:r>
              <a:rPr lang="sv-SE" sz="2000" dirty="0"/>
              <a:t>Späda kroppar med svag muskulatur</a:t>
            </a:r>
          </a:p>
          <a:p>
            <a:pPr marL="228600" indent="-228600" fontAlgn="base">
              <a:lnSpc>
                <a:spcPct val="90000"/>
              </a:lnSpc>
              <a:spcBef>
                <a:spcPts val="1000"/>
              </a:spcBef>
              <a:buFont typeface="Arial" panose="020B0604020202020204" pitchFamily="34" charset="0"/>
              <a:buChar char="•"/>
            </a:pPr>
            <a:r>
              <a:rPr lang="sv-SE" sz="2000" dirty="0"/>
              <a:t>Navel- eller ljumskbråck</a:t>
            </a:r>
          </a:p>
          <a:p>
            <a:pPr marL="228600" indent="-228600" fontAlgn="base">
              <a:lnSpc>
                <a:spcPct val="90000"/>
              </a:lnSpc>
              <a:spcBef>
                <a:spcPts val="1000"/>
              </a:spcBef>
              <a:buFont typeface="Arial" panose="020B0604020202020204" pitchFamily="34" charset="0"/>
              <a:buChar char="•"/>
            </a:pPr>
            <a:r>
              <a:rPr lang="sv-SE" sz="2000" dirty="0"/>
              <a:t>Tidig pubertet kan förekomma</a:t>
            </a:r>
          </a:p>
          <a:p>
            <a:endParaRPr lang="sv-SE" dirty="0"/>
          </a:p>
        </p:txBody>
      </p:sp>
      <p:pic>
        <p:nvPicPr>
          <p:cNvPr id="5" name="Picture 4">
            <a:extLst>
              <a:ext uri="{FF2B5EF4-FFF2-40B4-BE49-F238E27FC236}">
                <a16:creationId xmlns:a16="http://schemas.microsoft.com/office/drawing/2014/main" id="{ABB205C1-034E-429C-B114-179C7C7A15D1}"/>
              </a:ext>
            </a:extLst>
          </p:cNvPr>
          <p:cNvPicPr>
            <a:picLocks noChangeAspect="1"/>
          </p:cNvPicPr>
          <p:nvPr/>
        </p:nvPicPr>
        <p:blipFill>
          <a:blip r:embed="rId2"/>
          <a:stretch>
            <a:fillRect/>
          </a:stretch>
        </p:blipFill>
        <p:spPr>
          <a:xfrm>
            <a:off x="400762" y="374054"/>
            <a:ext cx="11390476" cy="1647619"/>
          </a:xfrm>
          <a:prstGeom prst="rect">
            <a:avLst/>
          </a:prstGeom>
        </p:spPr>
      </p:pic>
    </p:spTree>
    <p:extLst>
      <p:ext uri="{BB962C8B-B14F-4D97-AF65-F5344CB8AC3E}">
        <p14:creationId xmlns:p14="http://schemas.microsoft.com/office/powerpoint/2010/main" val="282091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5A630-0EA9-44FA-8CBF-74B3392D9C83}"/>
              </a:ext>
            </a:extLst>
          </p:cNvPr>
          <p:cNvSpPr>
            <a:spLocks noGrp="1"/>
          </p:cNvSpPr>
          <p:nvPr>
            <p:ph idx="1"/>
          </p:nvPr>
        </p:nvSpPr>
        <p:spPr>
          <a:xfrm>
            <a:off x="561363" y="433053"/>
            <a:ext cx="10515600" cy="4351338"/>
          </a:xfrm>
        </p:spPr>
        <p:txBody>
          <a:bodyPr>
            <a:normAutofit/>
          </a:bodyPr>
          <a:lstStyle/>
          <a:p>
            <a:pPr marL="0" indent="0" algn="ctr">
              <a:buNone/>
            </a:pPr>
            <a:r>
              <a:rPr lang="sv-SE" sz="5400" b="1"/>
              <a:t>Antal personer med diagnosen</a:t>
            </a:r>
            <a:br>
              <a:rPr lang="sv-SE" sz="5400" b="1"/>
            </a:br>
            <a:endParaRPr lang="sv-SE" sz="5400" b="1"/>
          </a:p>
          <a:p>
            <a:r>
              <a:rPr lang="sv-SE"/>
              <a:t>Williams syndrom förekommer hos 5-10 personer per 100 000. En ungefärlig uppskattning för Sveriges del är att det föds 5–10 barn med syndromet varje år. Williams syndrom är lika vanligt hos pojkar som hos flickor.</a:t>
            </a:r>
          </a:p>
          <a:p>
            <a:endParaRPr lang="sv-SE"/>
          </a:p>
        </p:txBody>
      </p:sp>
    </p:spTree>
    <p:extLst>
      <p:ext uri="{BB962C8B-B14F-4D97-AF65-F5344CB8AC3E}">
        <p14:creationId xmlns:p14="http://schemas.microsoft.com/office/powerpoint/2010/main" val="233823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A7327-8C06-4AE5-A7C2-991C6CF05427}"/>
              </a:ext>
            </a:extLst>
          </p:cNvPr>
          <p:cNvSpPr>
            <a:spLocks noGrp="1"/>
          </p:cNvSpPr>
          <p:nvPr>
            <p:ph idx="1"/>
          </p:nvPr>
        </p:nvSpPr>
        <p:spPr>
          <a:xfrm>
            <a:off x="838200" y="1146048"/>
            <a:ext cx="10463784" cy="5498592"/>
          </a:xfrm>
        </p:spPr>
        <p:txBody>
          <a:bodyPr>
            <a:normAutofit fontScale="77500" lnSpcReduction="20000"/>
          </a:bodyPr>
          <a:lstStyle/>
          <a:p>
            <a:r>
              <a:rPr lang="sv-SE" dirty="0"/>
              <a:t>Avvikelse i hjärt- kärlsystemet. Vanligast är en förträngning av stora kroppspulsådern ovanför aortaklaffen (</a:t>
            </a:r>
            <a:r>
              <a:rPr lang="sv-SE" dirty="0" err="1"/>
              <a:t>supravalvulär</a:t>
            </a:r>
            <a:r>
              <a:rPr lang="sv-SE" dirty="0"/>
              <a:t> aortastenos, SVAS).</a:t>
            </a:r>
          </a:p>
          <a:p>
            <a:r>
              <a:rPr lang="sv-SE" dirty="0"/>
              <a:t>Den motoriska utvecklingen är försenad, liksom tal- och språkutvecklingen</a:t>
            </a:r>
          </a:p>
          <a:p>
            <a:r>
              <a:rPr lang="sv-SE" dirty="0"/>
              <a:t>Slapp muskulatur i mun och svalg</a:t>
            </a:r>
          </a:p>
          <a:p>
            <a:r>
              <a:rPr lang="sv-SE" dirty="0"/>
              <a:t>Stora ät- och sväljsvårigheter hos barn, som ibland kvarstår</a:t>
            </a:r>
          </a:p>
          <a:p>
            <a:r>
              <a:rPr lang="sv-SE" dirty="0"/>
              <a:t>Höga kalkvärden i blodet under de första levnadsåren</a:t>
            </a:r>
          </a:p>
          <a:p>
            <a:r>
              <a:rPr lang="sv-SE" dirty="0"/>
              <a:t>Diabetes, högt blodtryck och nedsatt funktion av sköldkörteln är också vanligt</a:t>
            </a:r>
          </a:p>
          <a:p>
            <a:r>
              <a:rPr lang="sv-SE" dirty="0"/>
              <a:t>Den </a:t>
            </a:r>
            <a:r>
              <a:rPr lang="sv-SE" dirty="0" err="1"/>
              <a:t>visuo</a:t>
            </a:r>
            <a:r>
              <a:rPr lang="sv-SE" dirty="0"/>
              <a:t>-motoriska förmågan, det vill säga samordningen mellan syn och motorik, är ofta nedsatt</a:t>
            </a:r>
          </a:p>
          <a:p>
            <a:r>
              <a:rPr lang="sv-SE" dirty="0"/>
              <a:t>Ökad ljudkänslighet (</a:t>
            </a:r>
            <a:r>
              <a:rPr lang="sv-SE" dirty="0" err="1"/>
              <a:t>hyperacusis</a:t>
            </a:r>
            <a:r>
              <a:rPr lang="sv-SE" dirty="0"/>
              <a:t>) och skelning är vanligt</a:t>
            </a:r>
          </a:p>
          <a:p>
            <a:r>
              <a:rPr lang="sv-SE" dirty="0"/>
              <a:t>Begåvningsprofilen är ojämn, med god språklig uttrycksförmåga men betydligt sämre språkförståelse. Lindrig till medelsvår utvecklingsstörning är vanlig.</a:t>
            </a:r>
          </a:p>
          <a:p>
            <a:r>
              <a:rPr lang="sv-SE" dirty="0"/>
              <a:t>Många har en påtaglig prat- och kontaktglädje</a:t>
            </a:r>
          </a:p>
          <a:p>
            <a:r>
              <a:rPr lang="sv-SE" dirty="0"/>
              <a:t>Koncentrations och hyperaktivitet är vanligt bland barn och ungdomar</a:t>
            </a:r>
          </a:p>
          <a:p>
            <a:r>
              <a:rPr lang="sv-SE" dirty="0"/>
              <a:t>En speciell ängslighet är också typisk för syndromet</a:t>
            </a:r>
          </a:p>
          <a:p>
            <a:r>
              <a:rPr lang="sv-SE" dirty="0"/>
              <a:t>Många har autistiska drag, ibland till den grad att diagnosen autism används</a:t>
            </a:r>
          </a:p>
        </p:txBody>
      </p:sp>
      <p:sp>
        <p:nvSpPr>
          <p:cNvPr id="4" name="TextBox 3">
            <a:extLst>
              <a:ext uri="{FF2B5EF4-FFF2-40B4-BE49-F238E27FC236}">
                <a16:creationId xmlns:a16="http://schemas.microsoft.com/office/drawing/2014/main" id="{D57E0E3D-0AF0-4FD0-B1EB-1578B6536E8C}"/>
              </a:ext>
            </a:extLst>
          </p:cNvPr>
          <p:cNvSpPr txBox="1"/>
          <p:nvPr/>
        </p:nvSpPr>
        <p:spPr>
          <a:xfrm>
            <a:off x="1243584" y="353568"/>
            <a:ext cx="9595104" cy="707886"/>
          </a:xfrm>
          <a:prstGeom prst="rect">
            <a:avLst/>
          </a:prstGeom>
          <a:noFill/>
        </p:spPr>
        <p:txBody>
          <a:bodyPr wrap="square" rtlCol="0">
            <a:spAutoFit/>
          </a:bodyPr>
          <a:lstStyle/>
          <a:p>
            <a:pPr algn="ctr"/>
            <a:r>
              <a:rPr lang="sv-SE" sz="4000" b="1"/>
              <a:t>Symtom och medicinska åkommor</a:t>
            </a:r>
            <a:r>
              <a:rPr lang="en-GB" sz="4000"/>
              <a:t> </a:t>
            </a:r>
            <a:endParaRPr lang="sv-SE" sz="4000"/>
          </a:p>
        </p:txBody>
      </p:sp>
      <p:sp>
        <p:nvSpPr>
          <p:cNvPr id="5" name="Rectangle 4">
            <a:extLst>
              <a:ext uri="{FF2B5EF4-FFF2-40B4-BE49-F238E27FC236}">
                <a16:creationId xmlns:a16="http://schemas.microsoft.com/office/drawing/2014/main" id="{41B1B170-64D3-4DE4-B2D3-AD551E50DF45}"/>
              </a:ext>
            </a:extLst>
          </p:cNvPr>
          <p:cNvSpPr/>
          <p:nvPr/>
        </p:nvSpPr>
        <p:spPr>
          <a:xfrm rot="1514296">
            <a:off x="936737" y="2828837"/>
            <a:ext cx="10318530" cy="1200329"/>
          </a:xfrm>
          <a:prstGeom prst="rect">
            <a:avLst/>
          </a:prstGeom>
          <a:solidFill>
            <a:schemeClr val="tx1"/>
          </a:solidFill>
        </p:spPr>
        <p:txBody>
          <a:bodyPr wrap="none" lIns="91440" tIns="45720" rIns="91440" bIns="45720">
            <a:spAutoFit/>
          </a:bodyPr>
          <a:lstStyle/>
          <a:p>
            <a:pPr algn="ctr"/>
            <a:r>
              <a:rPr lang="sv-SE" sz="3600" b="1">
                <a:ln w="22225">
                  <a:solidFill>
                    <a:schemeClr val="accent2"/>
                  </a:solidFill>
                  <a:prstDash val="solid"/>
                </a:ln>
                <a:solidFill>
                  <a:srgbClr val="FF0000"/>
                </a:solidFill>
              </a:rPr>
              <a:t>Att tänka på är att alla egenskaper eller symtom inte </a:t>
            </a:r>
          </a:p>
          <a:p>
            <a:pPr algn="ctr"/>
            <a:r>
              <a:rPr lang="sv-SE" sz="3600" b="1">
                <a:ln w="22225">
                  <a:solidFill>
                    <a:schemeClr val="accent2"/>
                  </a:solidFill>
                  <a:prstDash val="solid"/>
                </a:ln>
                <a:solidFill>
                  <a:srgbClr val="FF0000"/>
                </a:solidFill>
              </a:rPr>
              <a:t>förekommer hos alla med Williams syndrom.</a:t>
            </a:r>
            <a:endParaRPr lang="en-US" sz="8800"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120358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2081B7-668C-404D-8050-B045962B6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365504"/>
            <a:ext cx="5819648" cy="4364736"/>
          </a:xfrm>
          <a:prstGeom prst="rect">
            <a:avLst/>
          </a:prstGeom>
        </p:spPr>
      </p:pic>
      <p:sp>
        <p:nvSpPr>
          <p:cNvPr id="6" name="TextBox 5">
            <a:extLst>
              <a:ext uri="{FF2B5EF4-FFF2-40B4-BE49-F238E27FC236}">
                <a16:creationId xmlns:a16="http://schemas.microsoft.com/office/drawing/2014/main" id="{2B551F43-59E1-4E08-9F59-66BA08873B92}"/>
              </a:ext>
            </a:extLst>
          </p:cNvPr>
          <p:cNvSpPr txBox="1"/>
          <p:nvPr/>
        </p:nvSpPr>
        <p:spPr>
          <a:xfrm>
            <a:off x="963168" y="329184"/>
            <a:ext cx="9656064" cy="646331"/>
          </a:xfrm>
          <a:prstGeom prst="rect">
            <a:avLst/>
          </a:prstGeom>
          <a:noFill/>
        </p:spPr>
        <p:txBody>
          <a:bodyPr wrap="square" rtlCol="0">
            <a:spAutoFit/>
          </a:bodyPr>
          <a:lstStyle/>
          <a:p>
            <a:r>
              <a:rPr lang="en-GB" sz="3600" b="1"/>
              <a:t>De första åren med våran Max</a:t>
            </a:r>
            <a:endParaRPr lang="sv-SE" b="1"/>
          </a:p>
        </p:txBody>
      </p:sp>
      <p:sp>
        <p:nvSpPr>
          <p:cNvPr id="7" name="TextBox 6">
            <a:extLst>
              <a:ext uri="{FF2B5EF4-FFF2-40B4-BE49-F238E27FC236}">
                <a16:creationId xmlns:a16="http://schemas.microsoft.com/office/drawing/2014/main" id="{FDB8767E-69E6-4CD5-B0C3-19336BDEC2A0}"/>
              </a:ext>
            </a:extLst>
          </p:cNvPr>
          <p:cNvSpPr txBox="1"/>
          <p:nvPr/>
        </p:nvSpPr>
        <p:spPr>
          <a:xfrm>
            <a:off x="6669024" y="1414272"/>
            <a:ext cx="4523232" cy="4524315"/>
          </a:xfrm>
          <a:prstGeom prst="rect">
            <a:avLst/>
          </a:prstGeom>
          <a:noFill/>
        </p:spPr>
        <p:txBody>
          <a:bodyPr wrap="square" rtlCol="0">
            <a:spAutoFit/>
          </a:bodyPr>
          <a:lstStyle/>
          <a:p>
            <a:r>
              <a:rPr lang="en-GB" dirty="0"/>
              <a:t>Normal </a:t>
            </a:r>
            <a:r>
              <a:rPr lang="en-GB" dirty="0" err="1"/>
              <a:t>graviditet</a:t>
            </a:r>
            <a:endParaRPr lang="en-GB" dirty="0"/>
          </a:p>
          <a:p>
            <a:r>
              <a:rPr lang="en-GB" dirty="0" err="1"/>
              <a:t>Född</a:t>
            </a:r>
            <a:r>
              <a:rPr lang="en-GB" dirty="0"/>
              <a:t> 2005</a:t>
            </a:r>
          </a:p>
          <a:p>
            <a:r>
              <a:rPr lang="en-GB" dirty="0" err="1"/>
              <a:t>Diagnos</a:t>
            </a:r>
            <a:r>
              <a:rPr lang="en-GB" dirty="0"/>
              <a:t> vid ~1,5 </a:t>
            </a:r>
            <a:r>
              <a:rPr lang="en-GB" dirty="0" err="1"/>
              <a:t>års</a:t>
            </a:r>
            <a:r>
              <a:rPr lang="en-GB" dirty="0"/>
              <a:t> </a:t>
            </a:r>
            <a:r>
              <a:rPr lang="en-GB" dirty="0" err="1"/>
              <a:t>ålder</a:t>
            </a:r>
            <a:endParaRPr lang="en-GB" dirty="0"/>
          </a:p>
          <a:p>
            <a:r>
              <a:rPr lang="en-GB" dirty="0"/>
              <a:t>Extra </a:t>
            </a:r>
            <a:r>
              <a:rPr lang="en-GB" dirty="0" err="1"/>
              <a:t>resurser</a:t>
            </a:r>
            <a:r>
              <a:rPr lang="en-GB" dirty="0"/>
              <a:t> på </a:t>
            </a:r>
            <a:r>
              <a:rPr lang="en-GB" dirty="0" err="1"/>
              <a:t>dagis</a:t>
            </a:r>
            <a:endParaRPr lang="en-GB" dirty="0"/>
          </a:p>
          <a:p>
            <a:r>
              <a:rPr lang="en-GB" dirty="0" err="1"/>
              <a:t>Gick</a:t>
            </a:r>
            <a:r>
              <a:rPr lang="en-GB" dirty="0"/>
              <a:t> vid ca 2 </a:t>
            </a:r>
            <a:r>
              <a:rPr lang="en-GB" dirty="0" err="1"/>
              <a:t>år</a:t>
            </a:r>
            <a:endParaRPr lang="en-GB" dirty="0"/>
          </a:p>
          <a:p>
            <a:r>
              <a:rPr lang="en-GB" dirty="0" err="1"/>
              <a:t>Talträning</a:t>
            </a:r>
            <a:endParaRPr lang="en-GB" dirty="0"/>
          </a:p>
          <a:p>
            <a:r>
              <a:rPr lang="en-GB" dirty="0" err="1"/>
              <a:t>Svårt</a:t>
            </a:r>
            <a:r>
              <a:rPr lang="en-GB" dirty="0"/>
              <a:t> med mat</a:t>
            </a:r>
          </a:p>
          <a:p>
            <a:r>
              <a:rPr lang="en-GB" dirty="0" err="1"/>
              <a:t>Sömnsvårigheter</a:t>
            </a:r>
            <a:endParaRPr lang="en-GB" dirty="0"/>
          </a:p>
          <a:p>
            <a:r>
              <a:rPr lang="en-GB" dirty="0" err="1"/>
              <a:t>Ljudkänslig</a:t>
            </a:r>
            <a:endParaRPr lang="en-GB" dirty="0"/>
          </a:p>
          <a:p>
            <a:r>
              <a:rPr lang="en-GB" dirty="0" err="1"/>
              <a:t>Överkänslighet</a:t>
            </a:r>
            <a:r>
              <a:rPr lang="en-GB" dirty="0"/>
              <a:t> </a:t>
            </a:r>
            <a:r>
              <a:rPr lang="en-GB" dirty="0" err="1"/>
              <a:t>i</a:t>
            </a:r>
            <a:r>
              <a:rPr lang="en-GB" dirty="0"/>
              <a:t> </a:t>
            </a:r>
            <a:r>
              <a:rPr lang="en-GB" dirty="0" err="1"/>
              <a:t>mun</a:t>
            </a:r>
            <a:r>
              <a:rPr lang="en-GB" dirty="0"/>
              <a:t> och </a:t>
            </a:r>
            <a:r>
              <a:rPr lang="en-GB" dirty="0" err="1"/>
              <a:t>svalg</a:t>
            </a:r>
            <a:endParaRPr lang="en-GB" dirty="0"/>
          </a:p>
          <a:p>
            <a:endParaRPr lang="en-GB" dirty="0"/>
          </a:p>
          <a:p>
            <a:r>
              <a:rPr lang="en-GB" dirty="0" err="1"/>
              <a:t>Stöd</a:t>
            </a:r>
            <a:r>
              <a:rPr lang="en-GB" dirty="0"/>
              <a:t> </a:t>
            </a:r>
            <a:r>
              <a:rPr lang="en-GB" dirty="0" err="1"/>
              <a:t>av</a:t>
            </a:r>
            <a:r>
              <a:rPr lang="en-GB" dirty="0"/>
              <a:t> KS, HAB-</a:t>
            </a:r>
            <a:r>
              <a:rPr lang="en-GB" dirty="0" err="1"/>
              <a:t>teamet</a:t>
            </a:r>
            <a:r>
              <a:rPr lang="en-GB" dirty="0"/>
              <a:t> </a:t>
            </a:r>
          </a:p>
          <a:p>
            <a:endParaRPr lang="en-GB" dirty="0"/>
          </a:p>
          <a:p>
            <a:r>
              <a:rPr lang="sv-SE" dirty="0"/>
              <a:t>Syskon, Filip född 2007</a:t>
            </a:r>
          </a:p>
          <a:p>
            <a:endParaRPr lang="en-GB" dirty="0"/>
          </a:p>
          <a:p>
            <a:endParaRPr lang="en-GB" dirty="0"/>
          </a:p>
        </p:txBody>
      </p:sp>
    </p:spTree>
    <p:extLst>
      <p:ext uri="{BB962C8B-B14F-4D97-AF65-F5344CB8AC3E}">
        <p14:creationId xmlns:p14="http://schemas.microsoft.com/office/powerpoint/2010/main" val="421453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3811D7-A13D-434B-B3A1-8274FC748659}"/>
              </a:ext>
            </a:extLst>
          </p:cNvPr>
          <p:cNvSpPr txBox="1"/>
          <p:nvPr/>
        </p:nvSpPr>
        <p:spPr>
          <a:xfrm>
            <a:off x="2795970" y="1057114"/>
            <a:ext cx="7713534" cy="4524315"/>
          </a:xfrm>
          <a:prstGeom prst="rect">
            <a:avLst/>
          </a:prstGeom>
          <a:noFill/>
        </p:spPr>
        <p:txBody>
          <a:bodyPr wrap="square" rtlCol="0">
            <a:spAutoFit/>
          </a:bodyPr>
          <a:lstStyle/>
          <a:p>
            <a:r>
              <a:rPr lang="en-GB" dirty="0" err="1"/>
              <a:t>Går</a:t>
            </a:r>
            <a:r>
              <a:rPr lang="en-GB" dirty="0"/>
              <a:t> på </a:t>
            </a:r>
            <a:r>
              <a:rPr lang="en-GB" dirty="0" err="1"/>
              <a:t>särgymnasiumskola</a:t>
            </a:r>
            <a:r>
              <a:rPr lang="en-GB" dirty="0"/>
              <a:t>, inte </a:t>
            </a:r>
            <a:r>
              <a:rPr lang="en-GB" dirty="0" err="1"/>
              <a:t>samma</a:t>
            </a:r>
            <a:r>
              <a:rPr lang="en-GB" dirty="0"/>
              <a:t> </a:t>
            </a:r>
            <a:r>
              <a:rPr lang="en-GB" dirty="0" err="1"/>
              <a:t>skola</a:t>
            </a:r>
            <a:r>
              <a:rPr lang="en-GB" dirty="0"/>
              <a:t> </a:t>
            </a:r>
            <a:r>
              <a:rPr lang="en-GB" dirty="0" err="1"/>
              <a:t>som</a:t>
            </a:r>
            <a:r>
              <a:rPr lang="en-GB" dirty="0"/>
              <a:t> Filip</a:t>
            </a:r>
          </a:p>
          <a:p>
            <a:r>
              <a:rPr lang="en-GB" dirty="0" err="1"/>
              <a:t>Diagnos</a:t>
            </a:r>
            <a:r>
              <a:rPr lang="en-GB" dirty="0"/>
              <a:t> </a:t>
            </a:r>
            <a:r>
              <a:rPr lang="en-GB" dirty="0" err="1"/>
              <a:t>idag</a:t>
            </a:r>
            <a:r>
              <a:rPr lang="en-GB" dirty="0"/>
              <a:t>: Autism, ADHD </a:t>
            </a:r>
            <a:r>
              <a:rPr lang="en-GB" dirty="0" err="1"/>
              <a:t>svår</a:t>
            </a:r>
            <a:r>
              <a:rPr lang="en-GB" dirty="0"/>
              <a:t>, </a:t>
            </a:r>
            <a:r>
              <a:rPr lang="en-GB" dirty="0" err="1"/>
              <a:t>medelsvår</a:t>
            </a:r>
            <a:r>
              <a:rPr lang="en-GB" dirty="0"/>
              <a:t> </a:t>
            </a:r>
            <a:r>
              <a:rPr lang="en-GB" dirty="0" err="1"/>
              <a:t>begåvningshandikapp</a:t>
            </a:r>
            <a:r>
              <a:rPr lang="en-GB" dirty="0"/>
              <a:t>, </a:t>
            </a:r>
            <a:r>
              <a:rPr lang="en-GB" dirty="0" err="1"/>
              <a:t>specifik</a:t>
            </a:r>
            <a:r>
              <a:rPr lang="en-GB" dirty="0"/>
              <a:t> </a:t>
            </a:r>
            <a:r>
              <a:rPr lang="en-GB" dirty="0" err="1"/>
              <a:t>fobi</a:t>
            </a:r>
            <a:endParaRPr lang="en-GB" dirty="0"/>
          </a:p>
          <a:p>
            <a:r>
              <a:rPr lang="en-GB" dirty="0" err="1"/>
              <a:t>Svårt</a:t>
            </a:r>
            <a:r>
              <a:rPr lang="en-GB" dirty="0"/>
              <a:t> med </a:t>
            </a:r>
            <a:r>
              <a:rPr lang="en-GB" dirty="0" err="1"/>
              <a:t>sociala</a:t>
            </a:r>
            <a:r>
              <a:rPr lang="en-GB" dirty="0"/>
              <a:t> </a:t>
            </a:r>
            <a:r>
              <a:rPr lang="en-GB" dirty="0" err="1"/>
              <a:t>samspelet</a:t>
            </a:r>
            <a:r>
              <a:rPr lang="en-GB" dirty="0"/>
              <a:t>, </a:t>
            </a:r>
            <a:r>
              <a:rPr lang="en-GB" dirty="0" err="1"/>
              <a:t>saknar</a:t>
            </a:r>
            <a:r>
              <a:rPr lang="en-GB" dirty="0"/>
              <a:t> </a:t>
            </a:r>
            <a:r>
              <a:rPr lang="en-GB" dirty="0" err="1"/>
              <a:t>direkta</a:t>
            </a:r>
            <a:r>
              <a:rPr lang="en-GB" dirty="0"/>
              <a:t> </a:t>
            </a:r>
            <a:r>
              <a:rPr lang="en-GB" dirty="0" err="1"/>
              <a:t>kompisar</a:t>
            </a:r>
            <a:endParaRPr lang="en-GB" dirty="0"/>
          </a:p>
          <a:p>
            <a:r>
              <a:rPr lang="en-GB" dirty="0" err="1"/>
              <a:t>Svårt</a:t>
            </a:r>
            <a:r>
              <a:rPr lang="en-GB" dirty="0"/>
              <a:t> </a:t>
            </a:r>
            <a:r>
              <a:rPr lang="en-GB" dirty="0" err="1"/>
              <a:t>att</a:t>
            </a:r>
            <a:r>
              <a:rPr lang="en-GB" dirty="0"/>
              <a:t> </a:t>
            </a:r>
            <a:r>
              <a:rPr lang="en-GB" dirty="0" err="1"/>
              <a:t>läsa</a:t>
            </a:r>
            <a:r>
              <a:rPr lang="en-GB" dirty="0"/>
              <a:t> (</a:t>
            </a:r>
            <a:r>
              <a:rPr lang="en-GB" dirty="0" err="1"/>
              <a:t>småbarns</a:t>
            </a:r>
            <a:r>
              <a:rPr lang="en-GB" dirty="0"/>
              <a:t> </a:t>
            </a:r>
            <a:r>
              <a:rPr lang="en-GB" dirty="0" err="1"/>
              <a:t>nivå</a:t>
            </a:r>
            <a:r>
              <a:rPr lang="en-GB" dirty="0"/>
              <a:t>), </a:t>
            </a:r>
            <a:r>
              <a:rPr lang="en-GB" dirty="0" err="1"/>
              <a:t>kan</a:t>
            </a:r>
            <a:r>
              <a:rPr lang="en-GB" dirty="0"/>
              <a:t> inte </a:t>
            </a:r>
            <a:r>
              <a:rPr lang="en-GB" dirty="0" err="1"/>
              <a:t>skriva</a:t>
            </a:r>
            <a:r>
              <a:rPr lang="en-GB" dirty="0"/>
              <a:t>, </a:t>
            </a:r>
            <a:r>
              <a:rPr lang="en-GB" dirty="0" err="1"/>
              <a:t>duktig</a:t>
            </a:r>
            <a:r>
              <a:rPr lang="en-GB" dirty="0"/>
              <a:t> </a:t>
            </a:r>
            <a:r>
              <a:rPr lang="en-GB" dirty="0" err="1"/>
              <a:t>verbalt</a:t>
            </a:r>
            <a:endParaRPr lang="en-GB" dirty="0"/>
          </a:p>
          <a:p>
            <a:r>
              <a:rPr lang="en-GB" dirty="0" err="1"/>
              <a:t>Specialintressen</a:t>
            </a:r>
            <a:r>
              <a:rPr lang="en-GB" dirty="0"/>
              <a:t>, </a:t>
            </a:r>
            <a:r>
              <a:rPr lang="en-GB" dirty="0" err="1"/>
              <a:t>tåg</a:t>
            </a:r>
            <a:r>
              <a:rPr lang="en-GB" dirty="0"/>
              <a:t>, motorer och </a:t>
            </a:r>
            <a:r>
              <a:rPr lang="en-GB" dirty="0" err="1"/>
              <a:t>skopor</a:t>
            </a:r>
            <a:r>
              <a:rPr lang="en-GB" dirty="0"/>
              <a:t> till </a:t>
            </a:r>
            <a:r>
              <a:rPr lang="en-GB" dirty="0" err="1"/>
              <a:t>grävmaskiner</a:t>
            </a:r>
            <a:endParaRPr lang="en-GB" dirty="0"/>
          </a:p>
          <a:p>
            <a:r>
              <a:rPr lang="en-GB" dirty="0" err="1"/>
              <a:t>Svårt</a:t>
            </a:r>
            <a:r>
              <a:rPr lang="en-GB" dirty="0"/>
              <a:t> med mat</a:t>
            </a:r>
          </a:p>
          <a:p>
            <a:r>
              <a:rPr lang="en-GB" dirty="0" err="1"/>
              <a:t>Sömnsvårigheter</a:t>
            </a:r>
            <a:endParaRPr lang="en-GB" dirty="0"/>
          </a:p>
          <a:p>
            <a:r>
              <a:rPr lang="en-GB" dirty="0" err="1"/>
              <a:t>Ljudkänslig</a:t>
            </a:r>
            <a:endParaRPr lang="en-GB" dirty="0"/>
          </a:p>
          <a:p>
            <a:r>
              <a:rPr lang="en-GB" dirty="0" err="1"/>
              <a:t>Överkänslighet</a:t>
            </a:r>
            <a:r>
              <a:rPr lang="en-GB" dirty="0"/>
              <a:t> </a:t>
            </a:r>
            <a:r>
              <a:rPr lang="en-GB" dirty="0" err="1"/>
              <a:t>i</a:t>
            </a:r>
            <a:r>
              <a:rPr lang="en-GB" dirty="0"/>
              <a:t> </a:t>
            </a:r>
            <a:r>
              <a:rPr lang="en-GB" dirty="0" err="1"/>
              <a:t>mun</a:t>
            </a:r>
            <a:r>
              <a:rPr lang="en-GB" dirty="0"/>
              <a:t> </a:t>
            </a:r>
            <a:r>
              <a:rPr lang="en-GB" dirty="0" err="1"/>
              <a:t>och</a:t>
            </a:r>
            <a:r>
              <a:rPr lang="en-GB" dirty="0"/>
              <a:t> </a:t>
            </a:r>
            <a:r>
              <a:rPr lang="en-GB" dirty="0" err="1"/>
              <a:t>svalg</a:t>
            </a:r>
            <a:endParaRPr lang="en-GB" dirty="0"/>
          </a:p>
          <a:p>
            <a:r>
              <a:rPr lang="en-GB" dirty="0" err="1"/>
              <a:t>Orolig</a:t>
            </a:r>
            <a:r>
              <a:rPr lang="en-GB" dirty="0"/>
              <a:t> </a:t>
            </a:r>
            <a:r>
              <a:rPr lang="en-GB" dirty="0" err="1"/>
              <a:t>för</a:t>
            </a:r>
            <a:r>
              <a:rPr lang="en-GB" dirty="0"/>
              <a:t> </a:t>
            </a:r>
            <a:r>
              <a:rPr lang="en-GB" dirty="0" err="1"/>
              <a:t>smärta</a:t>
            </a:r>
            <a:r>
              <a:rPr lang="en-GB" dirty="0"/>
              <a:t>, “</a:t>
            </a:r>
            <a:r>
              <a:rPr lang="en-GB" dirty="0" err="1"/>
              <a:t>smärtminne</a:t>
            </a:r>
            <a:r>
              <a:rPr lang="en-GB" dirty="0"/>
              <a:t>”</a:t>
            </a:r>
          </a:p>
          <a:p>
            <a:r>
              <a:rPr lang="en-GB" dirty="0" err="1"/>
              <a:t>Osäker</a:t>
            </a:r>
            <a:r>
              <a:rPr lang="en-GB" dirty="0"/>
              <a:t> </a:t>
            </a:r>
            <a:r>
              <a:rPr lang="en-GB" dirty="0" err="1"/>
              <a:t>balans</a:t>
            </a:r>
            <a:endParaRPr lang="en-GB" dirty="0"/>
          </a:p>
          <a:p>
            <a:r>
              <a:rPr lang="en-GB" dirty="0" err="1"/>
              <a:t>Mycket</a:t>
            </a:r>
            <a:r>
              <a:rPr lang="en-GB" dirty="0"/>
              <a:t>/</a:t>
            </a:r>
            <a:r>
              <a:rPr lang="en-GB" dirty="0" err="1"/>
              <a:t>Mängd</a:t>
            </a:r>
            <a:r>
              <a:rPr lang="en-GB" dirty="0"/>
              <a:t> </a:t>
            </a:r>
            <a:r>
              <a:rPr lang="en-GB" dirty="0" err="1"/>
              <a:t>träning</a:t>
            </a:r>
            <a:r>
              <a:rPr lang="en-GB" dirty="0"/>
              <a:t> </a:t>
            </a:r>
            <a:r>
              <a:rPr lang="en-GB" dirty="0" err="1"/>
              <a:t>krävs</a:t>
            </a:r>
            <a:r>
              <a:rPr lang="en-GB" dirty="0"/>
              <a:t> för </a:t>
            </a:r>
            <a:r>
              <a:rPr lang="en-GB" dirty="0" err="1"/>
              <a:t>att</a:t>
            </a:r>
            <a:r>
              <a:rPr lang="en-GB" dirty="0"/>
              <a:t> </a:t>
            </a:r>
            <a:r>
              <a:rPr lang="en-GB" dirty="0" err="1"/>
              <a:t>lära</a:t>
            </a:r>
            <a:r>
              <a:rPr lang="en-GB" dirty="0"/>
              <a:t> sig </a:t>
            </a:r>
            <a:r>
              <a:rPr lang="en-GB" dirty="0" err="1"/>
              <a:t>nya</a:t>
            </a:r>
            <a:r>
              <a:rPr lang="en-GB" dirty="0"/>
              <a:t> </a:t>
            </a:r>
            <a:r>
              <a:rPr lang="en-GB" dirty="0" err="1"/>
              <a:t>kunskaper</a:t>
            </a:r>
            <a:endParaRPr lang="en-GB" dirty="0"/>
          </a:p>
          <a:p>
            <a:r>
              <a:rPr lang="en-GB" dirty="0" err="1"/>
              <a:t>Stort</a:t>
            </a:r>
            <a:r>
              <a:rPr lang="en-GB" dirty="0"/>
              <a:t> </a:t>
            </a:r>
            <a:r>
              <a:rPr lang="en-GB" dirty="0" err="1"/>
              <a:t>socialt</a:t>
            </a:r>
            <a:r>
              <a:rPr lang="en-GB" dirty="0"/>
              <a:t> </a:t>
            </a:r>
            <a:r>
              <a:rPr lang="en-GB" dirty="0" err="1"/>
              <a:t>intresse</a:t>
            </a:r>
            <a:r>
              <a:rPr lang="en-GB" dirty="0"/>
              <a:t>, </a:t>
            </a:r>
            <a:r>
              <a:rPr lang="en-GB" dirty="0" err="1"/>
              <a:t>älskar</a:t>
            </a:r>
            <a:r>
              <a:rPr lang="en-GB" dirty="0"/>
              <a:t> </a:t>
            </a:r>
            <a:r>
              <a:rPr lang="en-GB" dirty="0" err="1"/>
              <a:t>människor</a:t>
            </a:r>
            <a:endParaRPr lang="en-GB" dirty="0"/>
          </a:p>
          <a:p>
            <a:r>
              <a:rPr lang="en-GB" dirty="0"/>
              <a:t>Glad </a:t>
            </a:r>
            <a:r>
              <a:rPr lang="en-GB" dirty="0" err="1"/>
              <a:t>eller</a:t>
            </a:r>
            <a:r>
              <a:rPr lang="en-GB" dirty="0"/>
              <a:t> </a:t>
            </a:r>
            <a:r>
              <a:rPr lang="en-GB" dirty="0" err="1"/>
              <a:t>väldigt</a:t>
            </a:r>
            <a:r>
              <a:rPr lang="en-GB" dirty="0"/>
              <a:t> </a:t>
            </a:r>
            <a:r>
              <a:rPr lang="en-GB" dirty="0" err="1"/>
              <a:t>ledsen</a:t>
            </a:r>
            <a:r>
              <a:rPr lang="en-GB" dirty="0"/>
              <a:t>/</a:t>
            </a:r>
            <a:r>
              <a:rPr lang="en-GB" dirty="0" err="1"/>
              <a:t>känslosam</a:t>
            </a:r>
            <a:endParaRPr lang="en-GB" dirty="0"/>
          </a:p>
          <a:p>
            <a:r>
              <a:rPr lang="sv-SE" dirty="0"/>
              <a:t>Tonåring – utmaningar finns</a:t>
            </a:r>
          </a:p>
          <a:p>
            <a:r>
              <a:rPr lang="sv-SE" dirty="0"/>
              <a:t>Myndig = Öppenvården, </a:t>
            </a:r>
            <a:r>
              <a:rPr lang="sv-SE" dirty="0" err="1"/>
              <a:t>skyddnäten</a:t>
            </a:r>
            <a:r>
              <a:rPr lang="sv-SE" dirty="0"/>
              <a:t> är borta</a:t>
            </a:r>
          </a:p>
        </p:txBody>
      </p:sp>
      <p:pic>
        <p:nvPicPr>
          <p:cNvPr id="1028" name="Picture 4">
            <a:extLst>
              <a:ext uri="{FF2B5EF4-FFF2-40B4-BE49-F238E27FC236}">
                <a16:creationId xmlns:a16="http://schemas.microsoft.com/office/drawing/2014/main" id="{9765CA47-CFBB-4BC0-B874-06D8BC4AB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712" y="3048885"/>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428832-8F73-4CA1-925B-B52E1E0E9107}"/>
              </a:ext>
            </a:extLst>
          </p:cNvPr>
          <p:cNvSpPr txBox="1"/>
          <p:nvPr/>
        </p:nvSpPr>
        <p:spPr>
          <a:xfrm>
            <a:off x="2438400" y="341376"/>
            <a:ext cx="3657600" cy="584775"/>
          </a:xfrm>
          <a:prstGeom prst="rect">
            <a:avLst/>
          </a:prstGeom>
          <a:noFill/>
        </p:spPr>
        <p:txBody>
          <a:bodyPr wrap="square" rtlCol="0">
            <a:spAutoFit/>
          </a:bodyPr>
          <a:lstStyle/>
          <a:p>
            <a:pPr algn="ctr"/>
            <a:r>
              <a:rPr lang="en-GB" sz="3200" b="1" dirty="0" err="1"/>
              <a:t>Idag</a:t>
            </a:r>
            <a:r>
              <a:rPr lang="en-GB" sz="3200" b="1" dirty="0"/>
              <a:t> 18 </a:t>
            </a:r>
            <a:r>
              <a:rPr lang="en-GB" sz="3200" b="1" dirty="0" err="1"/>
              <a:t>år</a:t>
            </a:r>
            <a:endParaRPr lang="en-GB" sz="3200" b="1" dirty="0"/>
          </a:p>
        </p:txBody>
      </p:sp>
      <p:pic>
        <p:nvPicPr>
          <p:cNvPr id="3" name="Picture 2" descr="Two men on a boat&#10;&#10;Description automatically generated">
            <a:extLst>
              <a:ext uri="{FF2B5EF4-FFF2-40B4-BE49-F238E27FC236}">
                <a16:creationId xmlns:a16="http://schemas.microsoft.com/office/drawing/2014/main" id="{078418ED-50AC-64D2-CEFD-04AF3D950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02" y="1297301"/>
            <a:ext cx="2193798" cy="2925064"/>
          </a:xfrm>
          <a:prstGeom prst="rect">
            <a:avLst/>
          </a:prstGeom>
        </p:spPr>
      </p:pic>
    </p:spTree>
    <p:extLst>
      <p:ext uri="{BB962C8B-B14F-4D97-AF65-F5344CB8AC3E}">
        <p14:creationId xmlns:p14="http://schemas.microsoft.com/office/powerpoint/2010/main" val="20944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4313-439D-4794-8513-364D934B849D}"/>
              </a:ext>
            </a:extLst>
          </p:cNvPr>
          <p:cNvSpPr>
            <a:spLocks noGrp="1"/>
          </p:cNvSpPr>
          <p:nvPr>
            <p:ph type="title"/>
          </p:nvPr>
        </p:nvSpPr>
        <p:spPr>
          <a:xfrm>
            <a:off x="655320" y="131814"/>
            <a:ext cx="10515600" cy="1325563"/>
          </a:xfrm>
        </p:spPr>
        <p:txBody>
          <a:bodyPr/>
          <a:lstStyle/>
          <a:p>
            <a:r>
              <a:rPr lang="sv-SE"/>
              <a:t>Tandvård</a:t>
            </a:r>
          </a:p>
        </p:txBody>
      </p:sp>
      <p:sp>
        <p:nvSpPr>
          <p:cNvPr id="3" name="Content Placeholder 2">
            <a:extLst>
              <a:ext uri="{FF2B5EF4-FFF2-40B4-BE49-F238E27FC236}">
                <a16:creationId xmlns:a16="http://schemas.microsoft.com/office/drawing/2014/main" id="{F48C5A64-7BF2-4B7F-A970-02F388208FDC}"/>
              </a:ext>
            </a:extLst>
          </p:cNvPr>
          <p:cNvSpPr>
            <a:spLocks noGrp="1"/>
          </p:cNvSpPr>
          <p:nvPr>
            <p:ph idx="1"/>
          </p:nvPr>
        </p:nvSpPr>
        <p:spPr>
          <a:xfrm>
            <a:off x="397782" y="1457376"/>
            <a:ext cx="10515600" cy="4992191"/>
          </a:xfrm>
        </p:spPr>
        <p:txBody>
          <a:bodyPr>
            <a:normAutofit/>
          </a:bodyPr>
          <a:lstStyle/>
          <a:p>
            <a:r>
              <a:rPr lang="en-GB" dirty="0"/>
              <a:t>WS </a:t>
            </a:r>
            <a:r>
              <a:rPr lang="sv-SE" dirty="0"/>
              <a:t>medför</a:t>
            </a:r>
            <a:r>
              <a:rPr lang="en-GB" dirty="0"/>
              <a:t> </a:t>
            </a:r>
            <a:r>
              <a:rPr lang="sv-SE" dirty="0"/>
              <a:t>dåliga</a:t>
            </a:r>
            <a:r>
              <a:rPr lang="en-GB" dirty="0"/>
              <a:t> </a:t>
            </a:r>
            <a:r>
              <a:rPr lang="en-GB" dirty="0" err="1"/>
              <a:t>tänder</a:t>
            </a:r>
            <a:r>
              <a:rPr lang="en-GB" dirty="0"/>
              <a:t> och </a:t>
            </a:r>
            <a:r>
              <a:rPr lang="en-GB" dirty="0" err="1"/>
              <a:t>emalj</a:t>
            </a:r>
            <a:endParaRPr lang="en-GB" dirty="0"/>
          </a:p>
          <a:p>
            <a:r>
              <a:rPr lang="en-GB" dirty="0" err="1"/>
              <a:t>Går</a:t>
            </a:r>
            <a:r>
              <a:rPr lang="en-GB" dirty="0"/>
              <a:t> på Eastman</a:t>
            </a:r>
          </a:p>
          <a:p>
            <a:r>
              <a:rPr lang="en-GB" dirty="0"/>
              <a:t>Har </a:t>
            </a:r>
            <a:r>
              <a:rPr lang="en-GB" dirty="0" err="1"/>
              <a:t>varit</a:t>
            </a:r>
            <a:r>
              <a:rPr lang="en-GB" dirty="0"/>
              <a:t> </a:t>
            </a:r>
            <a:r>
              <a:rPr lang="en-GB" dirty="0" err="1"/>
              <a:t>sövd</a:t>
            </a:r>
            <a:r>
              <a:rPr lang="en-GB" dirty="0"/>
              <a:t> en </a:t>
            </a:r>
            <a:r>
              <a:rPr lang="en-GB" dirty="0" err="1"/>
              <a:t>gång</a:t>
            </a:r>
            <a:r>
              <a:rPr lang="en-GB" dirty="0"/>
              <a:t> ca 6 </a:t>
            </a:r>
            <a:r>
              <a:rPr lang="en-GB" dirty="0" err="1"/>
              <a:t>år</a:t>
            </a:r>
            <a:r>
              <a:rPr lang="en-GB" dirty="0"/>
              <a:t> </a:t>
            </a:r>
            <a:r>
              <a:rPr lang="en-GB" dirty="0" err="1"/>
              <a:t>gammal</a:t>
            </a:r>
            <a:r>
              <a:rPr lang="en-GB" dirty="0"/>
              <a:t>, </a:t>
            </a:r>
            <a:r>
              <a:rPr lang="en-GB" dirty="0" err="1"/>
              <a:t>lagade</a:t>
            </a:r>
            <a:r>
              <a:rPr lang="en-GB" dirty="0"/>
              <a:t> ett </a:t>
            </a:r>
            <a:r>
              <a:rPr lang="en-GB" dirty="0" err="1"/>
              <a:t>hål</a:t>
            </a:r>
            <a:r>
              <a:rPr lang="en-GB" dirty="0"/>
              <a:t> </a:t>
            </a:r>
            <a:br>
              <a:rPr lang="en-GB" dirty="0"/>
            </a:br>
            <a:r>
              <a:rPr lang="en-GB" dirty="0"/>
              <a:t>och </a:t>
            </a:r>
            <a:r>
              <a:rPr lang="en-GB" dirty="0" err="1"/>
              <a:t>jämnade</a:t>
            </a:r>
            <a:r>
              <a:rPr lang="en-GB" dirty="0"/>
              <a:t> </a:t>
            </a:r>
            <a:r>
              <a:rPr lang="en-GB" dirty="0" err="1"/>
              <a:t>ut</a:t>
            </a:r>
            <a:r>
              <a:rPr lang="en-GB" dirty="0"/>
              <a:t> </a:t>
            </a:r>
            <a:r>
              <a:rPr lang="en-GB" dirty="0" err="1"/>
              <a:t>kindtänder</a:t>
            </a:r>
            <a:r>
              <a:rPr lang="en-GB" dirty="0"/>
              <a:t> med </a:t>
            </a:r>
            <a:r>
              <a:rPr lang="en-GB" dirty="0" err="1"/>
              <a:t>plast</a:t>
            </a:r>
            <a:endParaRPr lang="en-GB" dirty="0"/>
          </a:p>
          <a:p>
            <a:r>
              <a:rPr lang="en-GB" dirty="0" err="1"/>
              <a:t>Dragit</a:t>
            </a:r>
            <a:r>
              <a:rPr lang="en-GB" dirty="0"/>
              <a:t> </a:t>
            </a:r>
            <a:r>
              <a:rPr lang="en-GB" dirty="0" err="1"/>
              <a:t>ut</a:t>
            </a:r>
            <a:r>
              <a:rPr lang="en-GB" dirty="0"/>
              <a:t> </a:t>
            </a:r>
            <a:r>
              <a:rPr lang="en-GB" dirty="0" err="1"/>
              <a:t>tänder</a:t>
            </a:r>
            <a:r>
              <a:rPr lang="en-GB" dirty="0"/>
              <a:t> </a:t>
            </a:r>
            <a:r>
              <a:rPr lang="en-GB" dirty="0" err="1"/>
              <a:t>en</a:t>
            </a:r>
            <a:r>
              <a:rPr lang="en-GB" dirty="0"/>
              <a:t> </a:t>
            </a:r>
            <a:r>
              <a:rPr lang="en-GB" dirty="0" err="1"/>
              <a:t>gång</a:t>
            </a:r>
            <a:r>
              <a:rPr lang="en-GB" dirty="0"/>
              <a:t> med </a:t>
            </a:r>
            <a:r>
              <a:rPr lang="en-GB" dirty="0" err="1"/>
              <a:t>hjälp</a:t>
            </a:r>
            <a:r>
              <a:rPr lang="en-GB" dirty="0"/>
              <a:t> </a:t>
            </a:r>
            <a:r>
              <a:rPr lang="en-GB" dirty="0" err="1"/>
              <a:t>av</a:t>
            </a:r>
            <a:r>
              <a:rPr lang="en-GB" dirty="0"/>
              <a:t> Midazolam (?)</a:t>
            </a:r>
          </a:p>
          <a:p>
            <a:r>
              <a:rPr lang="en-GB" dirty="0"/>
              <a:t>Vi är </a:t>
            </a:r>
            <a:r>
              <a:rPr lang="en-GB" dirty="0" err="1"/>
              <a:t>noga</a:t>
            </a:r>
            <a:r>
              <a:rPr lang="en-GB" dirty="0"/>
              <a:t> med </a:t>
            </a:r>
            <a:r>
              <a:rPr lang="en-GB" dirty="0" err="1"/>
              <a:t>tandborstning</a:t>
            </a:r>
            <a:r>
              <a:rPr lang="en-GB" dirty="0"/>
              <a:t>, Max </a:t>
            </a:r>
            <a:r>
              <a:rPr lang="en-GB" dirty="0" err="1"/>
              <a:t>kan</a:t>
            </a:r>
            <a:r>
              <a:rPr lang="en-GB" dirty="0"/>
              <a:t> inte göra det själv med </a:t>
            </a:r>
            <a:r>
              <a:rPr lang="en-GB" dirty="0" err="1"/>
              <a:t>kvalitet</a:t>
            </a:r>
            <a:endParaRPr lang="en-GB" dirty="0"/>
          </a:p>
          <a:p>
            <a:r>
              <a:rPr lang="en-GB" dirty="0" err="1"/>
              <a:t>Saknar</a:t>
            </a:r>
            <a:r>
              <a:rPr lang="en-GB" dirty="0"/>
              <a:t> </a:t>
            </a:r>
            <a:r>
              <a:rPr lang="en-GB" dirty="0" err="1"/>
              <a:t>anlag</a:t>
            </a:r>
            <a:r>
              <a:rPr lang="en-GB" dirty="0"/>
              <a:t> </a:t>
            </a:r>
            <a:r>
              <a:rPr lang="en-GB" dirty="0" err="1"/>
              <a:t>för</a:t>
            </a:r>
            <a:r>
              <a:rPr lang="en-GB" dirty="0"/>
              <a:t> </a:t>
            </a:r>
            <a:r>
              <a:rPr lang="en-GB" dirty="0" err="1"/>
              <a:t>hörntänder</a:t>
            </a:r>
            <a:r>
              <a:rPr lang="en-GB" dirty="0"/>
              <a:t> </a:t>
            </a:r>
            <a:r>
              <a:rPr lang="en-GB" dirty="0" err="1"/>
              <a:t>i</a:t>
            </a:r>
            <a:r>
              <a:rPr lang="en-GB" dirty="0"/>
              <a:t> </a:t>
            </a:r>
            <a:r>
              <a:rPr lang="en-GB" dirty="0" err="1"/>
              <a:t>överkäken</a:t>
            </a:r>
            <a:r>
              <a:rPr lang="en-GB" dirty="0"/>
              <a:t>. </a:t>
            </a:r>
            <a:r>
              <a:rPr lang="en-GB" dirty="0" err="1"/>
              <a:t>Mjölktänderna</a:t>
            </a:r>
            <a:r>
              <a:rPr lang="en-GB" dirty="0"/>
              <a:t> är </a:t>
            </a:r>
            <a:r>
              <a:rPr lang="en-GB" dirty="0" err="1"/>
              <a:t>kvar</a:t>
            </a:r>
            <a:r>
              <a:rPr lang="en-GB" dirty="0"/>
              <a:t> och </a:t>
            </a:r>
            <a:r>
              <a:rPr lang="en-GB" dirty="0" err="1"/>
              <a:t>vridna</a:t>
            </a:r>
            <a:r>
              <a:rPr lang="en-GB" dirty="0"/>
              <a:t> 90 grader</a:t>
            </a:r>
          </a:p>
          <a:p>
            <a:r>
              <a:rPr lang="en-GB" dirty="0" err="1"/>
              <a:t>Tandställning</a:t>
            </a:r>
            <a:r>
              <a:rPr lang="en-GB" dirty="0"/>
              <a:t> </a:t>
            </a:r>
            <a:r>
              <a:rPr lang="en-GB" dirty="0" err="1"/>
              <a:t>vanligt</a:t>
            </a:r>
            <a:r>
              <a:rPr lang="en-GB" dirty="0"/>
              <a:t> för </a:t>
            </a:r>
            <a:r>
              <a:rPr lang="en-GB" dirty="0" err="1"/>
              <a:t>WS’are</a:t>
            </a:r>
            <a:r>
              <a:rPr lang="en-GB" dirty="0"/>
              <a:t>, </a:t>
            </a:r>
            <a:r>
              <a:rPr lang="en-GB" dirty="0" err="1"/>
              <a:t>frågan</a:t>
            </a:r>
            <a:r>
              <a:rPr lang="en-GB" dirty="0"/>
              <a:t> är om Max </a:t>
            </a:r>
            <a:r>
              <a:rPr lang="en-GB" dirty="0" err="1"/>
              <a:t>klarar</a:t>
            </a:r>
            <a:r>
              <a:rPr lang="en-GB" dirty="0"/>
              <a:t> </a:t>
            </a:r>
            <a:r>
              <a:rPr lang="en-GB" dirty="0" err="1"/>
              <a:t>smärtan</a:t>
            </a:r>
            <a:endParaRPr lang="en-GB" dirty="0"/>
          </a:p>
          <a:p>
            <a:endParaRPr lang="en-GB" dirty="0"/>
          </a:p>
          <a:p>
            <a:pPr marL="0" indent="0">
              <a:buNone/>
            </a:pPr>
            <a:endParaRPr lang="en-GB" dirty="0"/>
          </a:p>
          <a:p>
            <a:endParaRPr lang="sv-SE" dirty="0"/>
          </a:p>
        </p:txBody>
      </p:sp>
      <p:pic>
        <p:nvPicPr>
          <p:cNvPr id="4" name="Picture 3">
            <a:extLst>
              <a:ext uri="{FF2B5EF4-FFF2-40B4-BE49-F238E27FC236}">
                <a16:creationId xmlns:a16="http://schemas.microsoft.com/office/drawing/2014/main" id="{8A6CEFA8-59D6-4B0D-ADFB-FBBD77472F86}"/>
              </a:ext>
            </a:extLst>
          </p:cNvPr>
          <p:cNvPicPr>
            <a:picLocks noChangeAspect="1"/>
          </p:cNvPicPr>
          <p:nvPr/>
        </p:nvPicPr>
        <p:blipFill>
          <a:blip r:embed="rId3"/>
          <a:stretch>
            <a:fillRect/>
          </a:stretch>
        </p:blipFill>
        <p:spPr>
          <a:xfrm>
            <a:off x="9704282" y="56727"/>
            <a:ext cx="2326760" cy="3267921"/>
          </a:xfrm>
          <a:prstGeom prst="rect">
            <a:avLst/>
          </a:prstGeom>
        </p:spPr>
      </p:pic>
    </p:spTree>
    <p:extLst>
      <p:ext uri="{BB962C8B-B14F-4D97-AF65-F5344CB8AC3E}">
        <p14:creationId xmlns:p14="http://schemas.microsoft.com/office/powerpoint/2010/main" val="295525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1F350-8E2C-4A7B-B2CF-0FCE47612CC0}"/>
              </a:ext>
            </a:extLst>
          </p:cNvPr>
          <p:cNvSpPr>
            <a:spLocks noGrp="1"/>
          </p:cNvSpPr>
          <p:nvPr>
            <p:ph type="title"/>
          </p:nvPr>
        </p:nvSpPr>
        <p:spPr/>
        <p:txBody>
          <a:bodyPr/>
          <a:lstStyle/>
          <a:p>
            <a:r>
              <a:rPr lang="en-GB" err="1"/>
              <a:t>Munmotorik</a:t>
            </a:r>
            <a:r>
              <a:rPr lang="en-GB"/>
              <a:t>	</a:t>
            </a:r>
            <a:endParaRPr lang="sv-SE"/>
          </a:p>
        </p:txBody>
      </p:sp>
      <p:sp>
        <p:nvSpPr>
          <p:cNvPr id="3" name="Content Placeholder 2">
            <a:extLst>
              <a:ext uri="{FF2B5EF4-FFF2-40B4-BE49-F238E27FC236}">
                <a16:creationId xmlns:a16="http://schemas.microsoft.com/office/drawing/2014/main" id="{368918F7-7B9C-474D-9AB3-63ED0C493F36}"/>
              </a:ext>
            </a:extLst>
          </p:cNvPr>
          <p:cNvSpPr>
            <a:spLocks noGrp="1"/>
          </p:cNvSpPr>
          <p:nvPr>
            <p:ph idx="1"/>
          </p:nvPr>
        </p:nvSpPr>
        <p:spPr/>
        <p:txBody>
          <a:bodyPr/>
          <a:lstStyle/>
          <a:p>
            <a:r>
              <a:rPr lang="en-GB" dirty="0" err="1"/>
              <a:t>Svag</a:t>
            </a:r>
            <a:r>
              <a:rPr lang="en-GB" dirty="0"/>
              <a:t> </a:t>
            </a:r>
            <a:r>
              <a:rPr lang="en-GB" dirty="0" err="1"/>
              <a:t>muskulatur</a:t>
            </a:r>
            <a:r>
              <a:rPr lang="en-GB" dirty="0"/>
              <a:t> runt </a:t>
            </a:r>
            <a:r>
              <a:rPr lang="en-GB" dirty="0" err="1"/>
              <a:t>munnen</a:t>
            </a:r>
            <a:endParaRPr lang="en-GB" dirty="0"/>
          </a:p>
          <a:p>
            <a:r>
              <a:rPr lang="en-GB" dirty="0"/>
              <a:t>Tungans </a:t>
            </a:r>
            <a:r>
              <a:rPr lang="en-GB" dirty="0" err="1"/>
              <a:t>placering</a:t>
            </a:r>
            <a:r>
              <a:rPr lang="en-GB" dirty="0"/>
              <a:t> är </a:t>
            </a:r>
            <a:r>
              <a:rPr lang="en-GB" dirty="0" err="1"/>
              <a:t>långt</a:t>
            </a:r>
            <a:r>
              <a:rPr lang="en-GB" dirty="0"/>
              <a:t> </a:t>
            </a:r>
            <a:r>
              <a:rPr lang="en-GB" dirty="0" err="1"/>
              <a:t>fram</a:t>
            </a:r>
            <a:r>
              <a:rPr lang="en-GB" dirty="0"/>
              <a:t> </a:t>
            </a:r>
            <a:r>
              <a:rPr lang="en-GB" dirty="0" err="1"/>
              <a:t>munnen</a:t>
            </a:r>
            <a:endParaRPr lang="en-GB" dirty="0"/>
          </a:p>
          <a:p>
            <a:r>
              <a:rPr lang="en-GB" dirty="0" err="1"/>
              <a:t>Sväljer</a:t>
            </a:r>
            <a:r>
              <a:rPr lang="en-GB" dirty="0"/>
              <a:t> på </a:t>
            </a:r>
            <a:r>
              <a:rPr lang="en-GB" dirty="0" err="1"/>
              <a:t>fel</a:t>
            </a:r>
            <a:r>
              <a:rPr lang="en-GB" dirty="0"/>
              <a:t> </a:t>
            </a:r>
            <a:r>
              <a:rPr lang="en-GB" dirty="0" err="1"/>
              <a:t>sätt</a:t>
            </a:r>
            <a:r>
              <a:rPr lang="en-GB" dirty="0"/>
              <a:t>, </a:t>
            </a:r>
            <a:r>
              <a:rPr lang="en-GB" dirty="0" err="1"/>
              <a:t>trycker</a:t>
            </a:r>
            <a:r>
              <a:rPr lang="en-GB" dirty="0"/>
              <a:t> med </a:t>
            </a:r>
            <a:r>
              <a:rPr lang="en-GB" dirty="0" err="1"/>
              <a:t>tungan</a:t>
            </a:r>
            <a:r>
              <a:rPr lang="en-GB" dirty="0"/>
              <a:t> på </a:t>
            </a:r>
            <a:r>
              <a:rPr lang="en-GB" dirty="0" err="1"/>
              <a:t>framtänderna</a:t>
            </a:r>
            <a:r>
              <a:rPr lang="en-GB" dirty="0"/>
              <a:t>, dessa </a:t>
            </a:r>
            <a:r>
              <a:rPr lang="en-GB" dirty="0" err="1"/>
              <a:t>pekar</a:t>
            </a:r>
            <a:r>
              <a:rPr lang="en-GB" dirty="0"/>
              <a:t> </a:t>
            </a:r>
            <a:r>
              <a:rPr lang="en-GB" dirty="0" err="1"/>
              <a:t>utåt</a:t>
            </a:r>
            <a:endParaRPr lang="en-GB" dirty="0"/>
          </a:p>
          <a:p>
            <a:r>
              <a:rPr lang="en-GB" dirty="0" err="1"/>
              <a:t>Andas</a:t>
            </a:r>
            <a:r>
              <a:rPr lang="en-GB" dirty="0"/>
              <a:t> </a:t>
            </a:r>
            <a:r>
              <a:rPr lang="en-GB" dirty="0" err="1"/>
              <a:t>nästan</a:t>
            </a:r>
            <a:r>
              <a:rPr lang="en-GB" dirty="0"/>
              <a:t> </a:t>
            </a:r>
            <a:r>
              <a:rPr lang="en-GB" dirty="0" err="1"/>
              <a:t>enbart</a:t>
            </a:r>
            <a:r>
              <a:rPr lang="en-GB" dirty="0"/>
              <a:t> </a:t>
            </a:r>
            <a:r>
              <a:rPr lang="en-GB" dirty="0" err="1"/>
              <a:t>genom</a:t>
            </a:r>
            <a:r>
              <a:rPr lang="en-GB" dirty="0"/>
              <a:t> </a:t>
            </a:r>
            <a:r>
              <a:rPr lang="en-GB" dirty="0" err="1"/>
              <a:t>munnen</a:t>
            </a:r>
            <a:endParaRPr lang="en-GB" dirty="0"/>
          </a:p>
          <a:p>
            <a:r>
              <a:rPr lang="en-GB" dirty="0" err="1"/>
              <a:t>Dreglar</a:t>
            </a:r>
            <a:r>
              <a:rPr lang="en-GB" dirty="0"/>
              <a:t> </a:t>
            </a:r>
            <a:r>
              <a:rPr lang="en-GB" dirty="0" err="1"/>
              <a:t>ibland</a:t>
            </a:r>
            <a:r>
              <a:rPr lang="en-GB" dirty="0"/>
              <a:t>, </a:t>
            </a:r>
            <a:r>
              <a:rPr lang="en-GB" dirty="0" err="1"/>
              <a:t>mest</a:t>
            </a:r>
            <a:r>
              <a:rPr lang="en-GB" dirty="0"/>
              <a:t> på </a:t>
            </a:r>
            <a:r>
              <a:rPr lang="en-GB" dirty="0" err="1"/>
              <a:t>vintern</a:t>
            </a:r>
            <a:r>
              <a:rPr lang="en-GB" dirty="0"/>
              <a:t>, får problem med </a:t>
            </a:r>
            <a:r>
              <a:rPr lang="en-GB" dirty="0" err="1"/>
              <a:t>hyn</a:t>
            </a:r>
            <a:r>
              <a:rPr lang="en-GB" dirty="0"/>
              <a:t> på haka/</a:t>
            </a:r>
            <a:r>
              <a:rPr lang="en-GB" dirty="0" err="1"/>
              <a:t>mun</a:t>
            </a:r>
            <a:endParaRPr lang="en-GB" dirty="0"/>
          </a:p>
          <a:p>
            <a:endParaRPr lang="en-GB" dirty="0"/>
          </a:p>
        </p:txBody>
      </p:sp>
    </p:spTree>
    <p:extLst>
      <p:ext uri="{BB962C8B-B14F-4D97-AF65-F5344CB8AC3E}">
        <p14:creationId xmlns:p14="http://schemas.microsoft.com/office/powerpoint/2010/main" val="2928951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5724</TotalTime>
  <Words>1629</Words>
  <Application>Microsoft Office PowerPoint</Application>
  <PresentationFormat>Widescreen</PresentationFormat>
  <Paragraphs>145</Paragraphs>
  <Slides>13</Slides>
  <Notes>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Vad är Williams syndrom</vt:lpstr>
      <vt:lpstr>PowerPoint Presentation</vt:lpstr>
      <vt:lpstr>PowerPoint Presentation</vt:lpstr>
      <vt:lpstr>PowerPoint Presentation</vt:lpstr>
      <vt:lpstr>PowerPoint Presentation</vt:lpstr>
      <vt:lpstr>PowerPoint Presentation</vt:lpstr>
      <vt:lpstr>Tandvård</vt:lpstr>
      <vt:lpstr>Munmotorik </vt:lpstr>
      <vt:lpstr>Vad gör vi.</vt:lpstr>
      <vt:lpstr>Vår uppfattning</vt:lpstr>
      <vt:lpstr>Mina &amp; Max tips för ett bra besök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är Williams syndrom</dc:title>
  <dc:creator>Emil Granström</dc:creator>
  <cp:lastModifiedBy>Emil Granström</cp:lastModifiedBy>
  <cp:revision>9</cp:revision>
  <dcterms:created xsi:type="dcterms:W3CDTF">2019-10-14T18:04:03Z</dcterms:created>
  <dcterms:modified xsi:type="dcterms:W3CDTF">2023-09-15T11:26:44Z</dcterms:modified>
</cp:coreProperties>
</file>